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9"/>
    <p:sldId id="257" r:id="rId50"/>
    <p:sldId id="258" r:id="rId51"/>
    <p:sldId id="259" r:id="rId52"/>
    <p:sldId id="260" r:id="rId53"/>
    <p:sldId id="261" r:id="rId54"/>
    <p:sldId id="262" r:id="rId55"/>
    <p:sldId id="263" r:id="rId56"/>
    <p:sldId id="264" r:id="rId57"/>
    <p:sldId id="265" r:id="rId58"/>
    <p:sldId id="266" r:id="rId59"/>
    <p:sldId id="267" r:id="rId60"/>
    <p:sldId id="268" r:id="rId61"/>
    <p:sldId id="269" r:id="rId62"/>
    <p:sldId id="270" r:id="rId63"/>
    <p:sldId id="271" r:id="rId6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Bold" charset="1" panose="02000000000000000000"/>
      <p:regular r:id="rId10"/>
    </p:embeddedFont>
    <p:embeddedFont>
      <p:font typeface="Poppins" charset="1" panose="00000500000000000000"/>
      <p:regular r:id="rId11"/>
    </p:embeddedFont>
    <p:embeddedFont>
      <p:font typeface="Poppins Bold" charset="1" panose="00000800000000000000"/>
      <p:regular r:id="rId12"/>
    </p:embeddedFont>
    <p:embeddedFont>
      <p:font typeface="Poppins Italics" charset="1" panose="00000500000000000000"/>
      <p:regular r:id="rId13"/>
    </p:embeddedFont>
    <p:embeddedFont>
      <p:font typeface="Poppins Bold Italics" charset="1" panose="00000800000000000000"/>
      <p:regular r:id="rId14"/>
    </p:embeddedFont>
    <p:embeddedFont>
      <p:font typeface="Poppins Thin" charset="1" panose="00000300000000000000"/>
      <p:regular r:id="rId15"/>
    </p:embeddedFont>
    <p:embeddedFont>
      <p:font typeface="Poppins Thin Italics" charset="1" panose="00000300000000000000"/>
      <p:regular r:id="rId16"/>
    </p:embeddedFont>
    <p:embeddedFont>
      <p:font typeface="Poppins Extra-Light" charset="1" panose="00000300000000000000"/>
      <p:regular r:id="rId17"/>
    </p:embeddedFont>
    <p:embeddedFont>
      <p:font typeface="Poppins Extra-Light Italics" charset="1" panose="00000300000000000000"/>
      <p:regular r:id="rId18"/>
    </p:embeddedFont>
    <p:embeddedFont>
      <p:font typeface="Poppins Light" charset="1" panose="00000400000000000000"/>
      <p:regular r:id="rId19"/>
    </p:embeddedFont>
    <p:embeddedFont>
      <p:font typeface="Poppins Light Italics" charset="1" panose="00000400000000000000"/>
      <p:regular r:id="rId20"/>
    </p:embeddedFont>
    <p:embeddedFont>
      <p:font typeface="Poppins Medium" charset="1" panose="00000600000000000000"/>
      <p:regular r:id="rId21"/>
    </p:embeddedFont>
    <p:embeddedFont>
      <p:font typeface="Poppins Medium Italics" charset="1" panose="00000600000000000000"/>
      <p:regular r:id="rId22"/>
    </p:embeddedFont>
    <p:embeddedFont>
      <p:font typeface="Poppins Semi-Bold" charset="1" panose="00000700000000000000"/>
      <p:regular r:id="rId23"/>
    </p:embeddedFont>
    <p:embeddedFont>
      <p:font typeface="Poppins Semi-Bold Italics" charset="1" panose="00000700000000000000"/>
      <p:regular r:id="rId24"/>
    </p:embeddedFont>
    <p:embeddedFont>
      <p:font typeface="Poppins Ultra-Bold" charset="1" panose="00000900000000000000"/>
      <p:regular r:id="rId25"/>
    </p:embeddedFont>
    <p:embeddedFont>
      <p:font typeface="Poppins Ultra-Bold Italics" charset="1" panose="00000900000000000000"/>
      <p:regular r:id="rId26"/>
    </p:embeddedFont>
    <p:embeddedFont>
      <p:font typeface="Poppins Heavy" charset="1" panose="00000A00000000000000"/>
      <p:regular r:id="rId27"/>
    </p:embeddedFont>
    <p:embeddedFont>
      <p:font typeface="Poppins Heavy Italics" charset="1" panose="00000A00000000000000"/>
      <p:regular r:id="rId28"/>
    </p:embeddedFont>
    <p:embeddedFont>
      <p:font typeface="Open Sans" charset="1" panose="020B0606030504020204"/>
      <p:regular r:id="rId29"/>
    </p:embeddedFont>
    <p:embeddedFont>
      <p:font typeface="Open Sans Bold" charset="1" panose="020B0806030504020204"/>
      <p:regular r:id="rId30"/>
    </p:embeddedFont>
    <p:embeddedFont>
      <p:font typeface="Open Sans Italics" charset="1" panose="020B0606030504020204"/>
      <p:regular r:id="rId31"/>
    </p:embeddedFont>
    <p:embeddedFont>
      <p:font typeface="Open Sans Bold Italics" charset="1" panose="020B0806030504020204"/>
      <p:regular r:id="rId32"/>
    </p:embeddedFont>
    <p:embeddedFont>
      <p:font typeface="Open Sans Light" charset="1" panose="020B0306030504020204"/>
      <p:regular r:id="rId33"/>
    </p:embeddedFont>
    <p:embeddedFont>
      <p:font typeface="Open Sans Light Italics" charset="1" panose="020B0306030504020204"/>
      <p:regular r:id="rId34"/>
    </p:embeddedFont>
    <p:embeddedFont>
      <p:font typeface="Open Sans Ultra-Bold" charset="1" panose="00000000000000000000"/>
      <p:regular r:id="rId35"/>
    </p:embeddedFont>
    <p:embeddedFont>
      <p:font typeface="Open Sans Ultra-Bold Italics" charset="1" panose="00000000000000000000"/>
      <p:regular r:id="rId36"/>
    </p:embeddedFont>
    <p:embeddedFont>
      <p:font typeface="Inter" charset="1" panose="020B0502030000000004"/>
      <p:regular r:id="rId37"/>
    </p:embeddedFont>
    <p:embeddedFont>
      <p:font typeface="Inter Bold" charset="1" panose="020B0802030000000004"/>
      <p:regular r:id="rId38"/>
    </p:embeddedFont>
    <p:embeddedFont>
      <p:font typeface="Inter Italics" charset="1" panose="020B0502030000000004"/>
      <p:regular r:id="rId39"/>
    </p:embeddedFont>
    <p:embeddedFont>
      <p:font typeface="Inter Bold Italics" charset="1" panose="020B0802030000000004"/>
      <p:regular r:id="rId40"/>
    </p:embeddedFont>
    <p:embeddedFont>
      <p:font typeface="Inter Thin" charset="1" panose="020B0A02050000000004"/>
      <p:regular r:id="rId41"/>
    </p:embeddedFont>
    <p:embeddedFont>
      <p:font typeface="Inter Thin Italics" charset="1" panose="020B0A02050000000004"/>
      <p:regular r:id="rId42"/>
    </p:embeddedFont>
    <p:embeddedFont>
      <p:font typeface="Inter Extra-Light" charset="1" panose="02000503000000020004"/>
      <p:regular r:id="rId43"/>
    </p:embeddedFont>
    <p:embeddedFont>
      <p:font typeface="Inter Light" charset="1" panose="02000503000000020004"/>
      <p:regular r:id="rId44"/>
    </p:embeddedFont>
    <p:embeddedFont>
      <p:font typeface="Inter Medium" charset="1" panose="02000503000000020004"/>
      <p:regular r:id="rId45"/>
    </p:embeddedFont>
    <p:embeddedFont>
      <p:font typeface="Inter Semi-Bold" charset="1" panose="02000503000000020004"/>
      <p:regular r:id="rId46"/>
    </p:embeddedFont>
    <p:embeddedFont>
      <p:font typeface="Inter Ultra-Bold" charset="1" panose="02000503000000020004"/>
      <p:regular r:id="rId47"/>
    </p:embeddedFont>
    <p:embeddedFont>
      <p:font typeface="Inter Heavy" charset="1" panose="02000503000000020004"/>
      <p:regular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slides/slide1.xml" Type="http://schemas.openxmlformats.org/officeDocument/2006/relationships/slide"/><Relationship Id="rId5" Target="tableStyles.xml" Type="http://schemas.openxmlformats.org/officeDocument/2006/relationships/tableStyles"/><Relationship Id="rId50" Target="slides/slide2.xml" Type="http://schemas.openxmlformats.org/officeDocument/2006/relationships/slide"/><Relationship Id="rId51" Target="slides/slide3.xml" Type="http://schemas.openxmlformats.org/officeDocument/2006/relationships/slide"/><Relationship Id="rId52" Target="slides/slide4.xml" Type="http://schemas.openxmlformats.org/officeDocument/2006/relationships/slide"/><Relationship Id="rId53" Target="slides/slide5.xml" Type="http://schemas.openxmlformats.org/officeDocument/2006/relationships/slide"/><Relationship Id="rId54" Target="slides/slide6.xml" Type="http://schemas.openxmlformats.org/officeDocument/2006/relationships/slide"/><Relationship Id="rId55" Target="slides/slide7.xml" Type="http://schemas.openxmlformats.org/officeDocument/2006/relationships/slide"/><Relationship Id="rId56" Target="slides/slide8.xml" Type="http://schemas.openxmlformats.org/officeDocument/2006/relationships/slide"/><Relationship Id="rId57" Target="slides/slide9.xml" Type="http://schemas.openxmlformats.org/officeDocument/2006/relationships/slide"/><Relationship Id="rId58" Target="slides/slide10.xml" Type="http://schemas.openxmlformats.org/officeDocument/2006/relationships/slide"/><Relationship Id="rId59" Target="slides/slide11.xml" Type="http://schemas.openxmlformats.org/officeDocument/2006/relationships/slide"/><Relationship Id="rId6" Target="fonts/font6.fntdata" Type="http://schemas.openxmlformats.org/officeDocument/2006/relationships/font"/><Relationship Id="rId60" Target="slides/slide12.xml" Type="http://schemas.openxmlformats.org/officeDocument/2006/relationships/slide"/><Relationship Id="rId61" Target="slides/slide13.xml" Type="http://schemas.openxmlformats.org/officeDocument/2006/relationships/slide"/><Relationship Id="rId62" Target="slides/slide14.xml" Type="http://schemas.openxmlformats.org/officeDocument/2006/relationships/slide"/><Relationship Id="rId63" Target="slides/slide15.xml" Type="http://schemas.openxmlformats.org/officeDocument/2006/relationships/slide"/><Relationship Id="rId64" Target="slides/slide16.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3233293" y="-1269869"/>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009140" y="3459704"/>
            <a:ext cx="10136203" cy="1186030"/>
          </a:xfrm>
          <a:prstGeom prst="rect">
            <a:avLst/>
          </a:prstGeom>
        </p:spPr>
        <p:txBody>
          <a:bodyPr anchor="t" rtlCol="false" tIns="0" lIns="0" bIns="0" rIns="0">
            <a:spAutoFit/>
          </a:bodyPr>
          <a:lstStyle/>
          <a:p>
            <a:pPr>
              <a:lnSpc>
                <a:spcPts val="9178"/>
              </a:lnSpc>
              <a:spcBef>
                <a:spcPct val="0"/>
              </a:spcBef>
            </a:pPr>
            <a:r>
              <a:rPr lang="en-US" sz="6555">
                <a:solidFill>
                  <a:srgbClr val="FFFFFF"/>
                </a:solidFill>
                <a:latin typeface="Poppins"/>
              </a:rPr>
              <a:t>Capstone Project</a:t>
            </a:r>
          </a:p>
        </p:txBody>
      </p:sp>
      <p:sp>
        <p:nvSpPr>
          <p:cNvPr name="TextBox 5" id="5"/>
          <p:cNvSpPr txBox="true"/>
          <p:nvPr/>
        </p:nvSpPr>
        <p:spPr>
          <a:xfrm rot="0">
            <a:off x="2009140" y="4359984"/>
            <a:ext cx="10136203" cy="1803115"/>
          </a:xfrm>
          <a:prstGeom prst="rect">
            <a:avLst/>
          </a:prstGeom>
        </p:spPr>
        <p:txBody>
          <a:bodyPr anchor="t" rtlCol="false" tIns="0" lIns="0" bIns="0" rIns="0">
            <a:spAutoFit/>
          </a:bodyPr>
          <a:lstStyle/>
          <a:p>
            <a:pPr>
              <a:lnSpc>
                <a:spcPts val="14015"/>
              </a:lnSpc>
              <a:spcBef>
                <a:spcPct val="0"/>
              </a:spcBef>
            </a:pPr>
            <a:r>
              <a:rPr lang="en-US" sz="10011">
                <a:solidFill>
                  <a:srgbClr val="FFFFFF"/>
                </a:solidFill>
                <a:latin typeface="Poppins Ultra-Bold"/>
              </a:rPr>
              <a:t>Lenders &amp; Co.</a:t>
            </a:r>
          </a:p>
        </p:txBody>
      </p:sp>
      <p:sp>
        <p:nvSpPr>
          <p:cNvPr name="Freeform 6" id="6"/>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787373" y="1049062"/>
            <a:ext cx="3376757" cy="448311"/>
          </a:xfrm>
          <a:prstGeom prst="rect">
            <a:avLst/>
          </a:prstGeom>
        </p:spPr>
        <p:txBody>
          <a:bodyPr anchor="t" rtlCol="false" tIns="0" lIns="0" bIns="0" rIns="0">
            <a:spAutoFit/>
          </a:bodyPr>
          <a:lstStyle/>
          <a:p>
            <a:pPr>
              <a:lnSpc>
                <a:spcPts val="3639"/>
              </a:lnSpc>
              <a:spcBef>
                <a:spcPct val="0"/>
              </a:spcBef>
            </a:pPr>
            <a:r>
              <a:rPr lang="en-US" sz="2599">
                <a:solidFill>
                  <a:srgbClr val="FFFFFF"/>
                </a:solidFill>
                <a:latin typeface="Poppins Bold"/>
              </a:rPr>
              <a:t>TEAM 1 - BATCH 2</a:t>
            </a:r>
          </a:p>
        </p:txBody>
      </p:sp>
      <p:sp>
        <p:nvSpPr>
          <p:cNvPr name="Freeform 9" id="9"/>
          <p:cNvSpPr/>
          <p:nvPr/>
        </p:nvSpPr>
        <p:spPr>
          <a:xfrm flipH="false" flipV="false" rot="0">
            <a:off x="11049965" y="4082284"/>
            <a:ext cx="951933" cy="951933"/>
          </a:xfrm>
          <a:custGeom>
            <a:avLst/>
            <a:gdLst/>
            <a:ahLst/>
            <a:cxnLst/>
            <a:rect r="r" b="b" t="t" l="l"/>
            <a:pathLst>
              <a:path h="951933" w="951933">
                <a:moveTo>
                  <a:pt x="0" y="0"/>
                </a:moveTo>
                <a:lnTo>
                  <a:pt x="951933" y="0"/>
                </a:lnTo>
                <a:lnTo>
                  <a:pt x="951933" y="951934"/>
                </a:lnTo>
                <a:lnTo>
                  <a:pt x="0" y="9519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11525932" y="8023951"/>
            <a:ext cx="8507318" cy="1771523"/>
          </a:xfrm>
          <a:prstGeom prst="rect">
            <a:avLst/>
          </a:prstGeom>
        </p:spPr>
        <p:txBody>
          <a:bodyPr anchor="t" rtlCol="false" tIns="0" lIns="0" bIns="0" rIns="0">
            <a:spAutoFit/>
          </a:bodyPr>
          <a:lstStyle/>
          <a:p>
            <a:pPr>
              <a:lnSpc>
                <a:spcPts val="2355"/>
              </a:lnSpc>
            </a:pPr>
            <a:r>
              <a:rPr lang="en-US" sz="1899" spc="1103">
                <a:solidFill>
                  <a:srgbClr val="F66E1A"/>
                </a:solidFill>
                <a:latin typeface="Poppins Bold"/>
              </a:rPr>
              <a:t>ANISH PAREKH</a:t>
            </a:r>
          </a:p>
          <a:p>
            <a:pPr>
              <a:lnSpc>
                <a:spcPts val="2355"/>
              </a:lnSpc>
            </a:pPr>
            <a:r>
              <a:rPr lang="en-US" sz="1899" spc="1103">
                <a:solidFill>
                  <a:srgbClr val="F66E1A"/>
                </a:solidFill>
                <a:latin typeface="Poppins Bold"/>
              </a:rPr>
              <a:t>HARSHITA PENDYALA</a:t>
            </a:r>
          </a:p>
          <a:p>
            <a:pPr>
              <a:lnSpc>
                <a:spcPts val="2355"/>
              </a:lnSpc>
            </a:pPr>
            <a:r>
              <a:rPr lang="en-US" sz="1899" spc="1103">
                <a:solidFill>
                  <a:srgbClr val="F66E1A"/>
                </a:solidFill>
                <a:latin typeface="Poppins Bold"/>
              </a:rPr>
              <a:t>MOUNVI PODAPATI</a:t>
            </a:r>
          </a:p>
          <a:p>
            <a:pPr>
              <a:lnSpc>
                <a:spcPts val="2355"/>
              </a:lnSpc>
            </a:pPr>
            <a:r>
              <a:rPr lang="en-US" sz="1899" spc="1103">
                <a:solidFill>
                  <a:srgbClr val="F66E1A"/>
                </a:solidFill>
                <a:latin typeface="Poppins Bold"/>
              </a:rPr>
              <a:t>OM KULKARNI</a:t>
            </a:r>
          </a:p>
          <a:p>
            <a:pPr>
              <a:lnSpc>
                <a:spcPts val="2355"/>
              </a:lnSpc>
            </a:pPr>
            <a:r>
              <a:rPr lang="en-US" sz="1899" spc="1103">
                <a:solidFill>
                  <a:srgbClr val="F66E1A"/>
                </a:solidFill>
                <a:latin typeface="Poppins Bold"/>
              </a:rPr>
              <a:t>PRATHAMESH BONDE</a:t>
            </a:r>
          </a:p>
          <a:p>
            <a:pPr>
              <a:lnSpc>
                <a:spcPts val="2355"/>
              </a:lnSpc>
            </a:pPr>
          </a:p>
        </p:txBody>
      </p:sp>
      <p:sp>
        <p:nvSpPr>
          <p:cNvPr name="TextBox 11" id="11"/>
          <p:cNvSpPr txBox="true"/>
          <p:nvPr/>
        </p:nvSpPr>
        <p:spPr>
          <a:xfrm rot="0">
            <a:off x="11544915" y="7369611"/>
            <a:ext cx="3376757" cy="448311"/>
          </a:xfrm>
          <a:prstGeom prst="rect">
            <a:avLst/>
          </a:prstGeom>
        </p:spPr>
        <p:txBody>
          <a:bodyPr anchor="t" rtlCol="false" tIns="0" lIns="0" bIns="0" rIns="0">
            <a:spAutoFit/>
          </a:bodyPr>
          <a:lstStyle/>
          <a:p>
            <a:pPr>
              <a:lnSpc>
                <a:spcPts val="3639"/>
              </a:lnSpc>
              <a:spcBef>
                <a:spcPct val="0"/>
              </a:spcBef>
            </a:pPr>
            <a:r>
              <a:rPr lang="en-US" sz="2599">
                <a:solidFill>
                  <a:srgbClr val="FFFFFF"/>
                </a:solidFill>
                <a:latin typeface="Poppins Bold"/>
              </a:rPr>
              <a:t>TEAM MEMBERS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91033" y="2009798"/>
            <a:ext cx="15105934" cy="7641085"/>
          </a:xfrm>
          <a:custGeom>
            <a:avLst/>
            <a:gdLst/>
            <a:ahLst/>
            <a:cxnLst/>
            <a:rect r="r" b="b" t="t" l="l"/>
            <a:pathLst>
              <a:path h="7641085" w="15105934">
                <a:moveTo>
                  <a:pt x="0" y="0"/>
                </a:moveTo>
                <a:lnTo>
                  <a:pt x="15105934" y="0"/>
                </a:lnTo>
                <a:lnTo>
                  <a:pt x="15105934" y="7641085"/>
                </a:lnTo>
                <a:lnTo>
                  <a:pt x="0" y="7641085"/>
                </a:lnTo>
                <a:lnTo>
                  <a:pt x="0" y="0"/>
                </a:lnTo>
                <a:close/>
              </a:path>
            </a:pathLst>
          </a:custGeom>
          <a:blipFill>
            <a:blip r:embed="rId2"/>
            <a:stretch>
              <a:fillRect l="0" t="0" r="0" b="0"/>
            </a:stretch>
          </a:blipFill>
        </p:spPr>
      </p:sp>
      <p:sp>
        <p:nvSpPr>
          <p:cNvPr name="TextBox 3" id="3"/>
          <p:cNvSpPr txBox="true"/>
          <p:nvPr/>
        </p:nvSpPr>
        <p:spPr>
          <a:xfrm rot="0">
            <a:off x="1591033" y="547688"/>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Login Page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91033" y="1839350"/>
            <a:ext cx="14969489" cy="7584541"/>
          </a:xfrm>
          <a:custGeom>
            <a:avLst/>
            <a:gdLst/>
            <a:ahLst/>
            <a:cxnLst/>
            <a:rect r="r" b="b" t="t" l="l"/>
            <a:pathLst>
              <a:path h="7584541" w="14969489">
                <a:moveTo>
                  <a:pt x="0" y="0"/>
                </a:moveTo>
                <a:lnTo>
                  <a:pt x="14969489" y="0"/>
                </a:lnTo>
                <a:lnTo>
                  <a:pt x="14969489" y="7584541"/>
                </a:lnTo>
                <a:lnTo>
                  <a:pt x="0" y="7584541"/>
                </a:lnTo>
                <a:lnTo>
                  <a:pt x="0" y="0"/>
                </a:lnTo>
                <a:close/>
              </a:path>
            </a:pathLst>
          </a:custGeom>
          <a:blipFill>
            <a:blip r:embed="rId2"/>
            <a:stretch>
              <a:fillRect l="0" t="0" r="0" b="0"/>
            </a:stretch>
          </a:blipFill>
        </p:spPr>
      </p:sp>
      <p:sp>
        <p:nvSpPr>
          <p:cNvPr name="TextBox 3" id="3"/>
          <p:cNvSpPr txBox="true"/>
          <p:nvPr/>
        </p:nvSpPr>
        <p:spPr>
          <a:xfrm rot="0">
            <a:off x="1591033" y="547688"/>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Form Format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91033" y="1810443"/>
            <a:ext cx="14995590" cy="7579021"/>
          </a:xfrm>
          <a:custGeom>
            <a:avLst/>
            <a:gdLst/>
            <a:ahLst/>
            <a:cxnLst/>
            <a:rect r="r" b="b" t="t" l="l"/>
            <a:pathLst>
              <a:path h="7579021" w="14995590">
                <a:moveTo>
                  <a:pt x="0" y="0"/>
                </a:moveTo>
                <a:lnTo>
                  <a:pt x="14995590" y="0"/>
                </a:lnTo>
                <a:lnTo>
                  <a:pt x="14995590" y="7579021"/>
                </a:lnTo>
                <a:lnTo>
                  <a:pt x="0" y="7579021"/>
                </a:lnTo>
                <a:lnTo>
                  <a:pt x="0" y="0"/>
                </a:lnTo>
                <a:close/>
              </a:path>
            </a:pathLst>
          </a:custGeom>
          <a:blipFill>
            <a:blip r:embed="rId2"/>
            <a:stretch>
              <a:fillRect l="0" t="0" r="0" b="0"/>
            </a:stretch>
          </a:blipFill>
        </p:spPr>
      </p:sp>
      <p:sp>
        <p:nvSpPr>
          <p:cNvPr name="TextBox 3" id="3"/>
          <p:cNvSpPr txBox="true"/>
          <p:nvPr/>
        </p:nvSpPr>
        <p:spPr>
          <a:xfrm rot="0">
            <a:off x="1591033" y="547688"/>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Table View</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04934" y="-3863475"/>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087477" y="826135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303137" y="788010"/>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397850" y="8356601"/>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470909" y="3378503"/>
            <a:ext cx="15346182" cy="3529993"/>
          </a:xfrm>
          <a:custGeom>
            <a:avLst/>
            <a:gdLst/>
            <a:ahLst/>
            <a:cxnLst/>
            <a:rect r="r" b="b" t="t" l="l"/>
            <a:pathLst>
              <a:path h="3529993" w="15346182">
                <a:moveTo>
                  <a:pt x="0" y="0"/>
                </a:moveTo>
                <a:lnTo>
                  <a:pt x="15346182" y="0"/>
                </a:lnTo>
                <a:lnTo>
                  <a:pt x="15346182" y="3529994"/>
                </a:lnTo>
                <a:lnTo>
                  <a:pt x="0" y="3529994"/>
                </a:lnTo>
                <a:lnTo>
                  <a:pt x="0" y="0"/>
                </a:lnTo>
                <a:close/>
              </a:path>
            </a:pathLst>
          </a:custGeom>
          <a:blipFill>
            <a:blip r:embed="rId6"/>
            <a:stretch>
              <a:fillRect l="0" t="0" r="0" b="0"/>
            </a:stretch>
          </a:blipFill>
        </p:spPr>
      </p:sp>
      <p:sp>
        <p:nvSpPr>
          <p:cNvPr name="TextBox 10" id="10"/>
          <p:cNvSpPr txBox="true"/>
          <p:nvPr/>
        </p:nvSpPr>
        <p:spPr>
          <a:xfrm rot="0">
            <a:off x="1766881" y="1535737"/>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TEST COVERAGE</a:t>
            </a:r>
          </a:p>
        </p:txBody>
      </p:sp>
      <p:sp>
        <p:nvSpPr>
          <p:cNvPr name="TextBox 11" id="11"/>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93619" y="2583050"/>
            <a:ext cx="17567240" cy="5525696"/>
          </a:xfrm>
          <a:custGeom>
            <a:avLst/>
            <a:gdLst/>
            <a:ahLst/>
            <a:cxnLst/>
            <a:rect r="r" b="b" t="t" l="l"/>
            <a:pathLst>
              <a:path h="5525696" w="17567240">
                <a:moveTo>
                  <a:pt x="0" y="0"/>
                </a:moveTo>
                <a:lnTo>
                  <a:pt x="17567240" y="0"/>
                </a:lnTo>
                <a:lnTo>
                  <a:pt x="17567240" y="5525696"/>
                </a:lnTo>
                <a:lnTo>
                  <a:pt x="0" y="55256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965568" y="1274969"/>
            <a:ext cx="9953266" cy="798234"/>
          </a:xfrm>
          <a:prstGeom prst="rect">
            <a:avLst/>
          </a:prstGeom>
        </p:spPr>
        <p:txBody>
          <a:bodyPr anchor="t" rtlCol="false" tIns="0" lIns="0" bIns="0" rIns="0">
            <a:spAutoFit/>
          </a:bodyPr>
          <a:lstStyle/>
          <a:p>
            <a:pPr algn="ctr">
              <a:lnSpc>
                <a:spcPts val="6402"/>
              </a:lnSpc>
              <a:spcBef>
                <a:spcPct val="0"/>
              </a:spcBef>
            </a:pPr>
            <a:r>
              <a:rPr lang="en-US" sz="4573">
                <a:solidFill>
                  <a:srgbClr val="F66E1A"/>
                </a:solidFill>
                <a:latin typeface="Inter Bold"/>
              </a:rPr>
              <a:t>FUTURE SCOPE</a:t>
            </a:r>
          </a:p>
        </p:txBody>
      </p:sp>
      <p:sp>
        <p:nvSpPr>
          <p:cNvPr name="Freeform 5" id="5"/>
          <p:cNvSpPr/>
          <p:nvPr/>
        </p:nvSpPr>
        <p:spPr>
          <a:xfrm flipH="false" flipV="false" rot="0">
            <a:off x="1939822" y="8618594"/>
            <a:ext cx="1095091" cy="1095091"/>
          </a:xfrm>
          <a:custGeom>
            <a:avLst/>
            <a:gdLst/>
            <a:ahLst/>
            <a:cxnLst/>
            <a:rect r="r" b="b" t="t" l="l"/>
            <a:pathLst>
              <a:path h="1095091" w="1095091">
                <a:moveTo>
                  <a:pt x="0" y="0"/>
                </a:moveTo>
                <a:lnTo>
                  <a:pt x="1095090" y="0"/>
                </a:lnTo>
                <a:lnTo>
                  <a:pt x="1095090" y="1095090"/>
                </a:lnTo>
                <a:lnTo>
                  <a:pt x="0" y="10950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981392" y="791648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10800000">
            <a:off x="14956342" y="631383"/>
            <a:ext cx="1095091" cy="1095091"/>
          </a:xfrm>
          <a:custGeom>
            <a:avLst/>
            <a:gdLst/>
            <a:ahLst/>
            <a:cxnLst/>
            <a:rect r="r" b="b" t="t" l="l"/>
            <a:pathLst>
              <a:path h="1095091" w="1095091">
                <a:moveTo>
                  <a:pt x="0" y="0"/>
                </a:moveTo>
                <a:lnTo>
                  <a:pt x="1095090" y="0"/>
                </a:lnTo>
                <a:lnTo>
                  <a:pt x="1095090" y="1095090"/>
                </a:lnTo>
                <a:lnTo>
                  <a:pt x="0" y="10950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10800000">
            <a:off x="16210439" y="2065473"/>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FFFFFF"/>
                </a:solidFill>
                <a:latin typeface="Poppins Bold"/>
              </a:rPr>
              <a:t>LENDERS &amp; CO.</a:t>
            </a:r>
          </a:p>
        </p:txBody>
      </p:sp>
      <p:sp>
        <p:nvSpPr>
          <p:cNvPr name="TextBox 12" id="12"/>
          <p:cNvSpPr txBox="true"/>
          <p:nvPr/>
        </p:nvSpPr>
        <p:spPr>
          <a:xfrm rot="0">
            <a:off x="2900797" y="2936073"/>
            <a:ext cx="12352883" cy="4810125"/>
          </a:xfrm>
          <a:prstGeom prst="rect">
            <a:avLst/>
          </a:prstGeom>
        </p:spPr>
        <p:txBody>
          <a:bodyPr anchor="t" rtlCol="false" tIns="0" lIns="0" bIns="0" rIns="0">
            <a:spAutoFit/>
          </a:bodyPr>
          <a:lstStyle/>
          <a:p>
            <a:pPr>
              <a:lnSpc>
                <a:spcPts val="2760"/>
              </a:lnSpc>
              <a:spcBef>
                <a:spcPct val="0"/>
              </a:spcBef>
            </a:pPr>
            <a:r>
              <a:rPr lang="en-US" sz="2300">
                <a:solidFill>
                  <a:srgbClr val="FFFFFF"/>
                </a:solidFill>
                <a:latin typeface="Poppins Bold"/>
              </a:rPr>
              <a:t>Advanced Reporting and Analytics</a:t>
            </a:r>
          </a:p>
          <a:p>
            <a:pPr>
              <a:lnSpc>
                <a:spcPts val="2760"/>
              </a:lnSpc>
              <a:spcBef>
                <a:spcPct val="0"/>
              </a:spcBef>
            </a:pPr>
            <a:r>
              <a:rPr lang="en-US" sz="2300">
                <a:solidFill>
                  <a:srgbClr val="FFFFFF"/>
                </a:solidFill>
                <a:latin typeface="Poppins"/>
              </a:rPr>
              <a:t>Enhance insights for data-driven decisions and benefit program improvement.</a:t>
            </a:r>
          </a:p>
          <a:p>
            <a:pPr>
              <a:lnSpc>
                <a:spcPts val="2760"/>
              </a:lnSpc>
              <a:spcBef>
                <a:spcPct val="0"/>
              </a:spcBef>
            </a:pPr>
          </a:p>
          <a:p>
            <a:pPr>
              <a:lnSpc>
                <a:spcPts val="2760"/>
              </a:lnSpc>
              <a:spcBef>
                <a:spcPct val="0"/>
              </a:spcBef>
            </a:pPr>
            <a:r>
              <a:rPr lang="en-US" sz="2300">
                <a:solidFill>
                  <a:srgbClr val="FFFFFF"/>
                </a:solidFill>
                <a:latin typeface="Poppins Bold"/>
              </a:rPr>
              <a:t>Mobile App Development</a:t>
            </a:r>
          </a:p>
          <a:p>
            <a:pPr>
              <a:lnSpc>
                <a:spcPts val="2760"/>
              </a:lnSpc>
              <a:spcBef>
                <a:spcPct val="0"/>
              </a:spcBef>
            </a:pPr>
            <a:r>
              <a:rPr lang="en-US" sz="2300">
                <a:solidFill>
                  <a:srgbClr val="FFFFFF"/>
                </a:solidFill>
                <a:latin typeface="Poppins"/>
              </a:rPr>
              <a:t>Create a mobile app for on-the-go benefit and loan card management.</a:t>
            </a:r>
          </a:p>
          <a:p>
            <a:pPr>
              <a:lnSpc>
                <a:spcPts val="2760"/>
              </a:lnSpc>
              <a:spcBef>
                <a:spcPct val="0"/>
              </a:spcBef>
            </a:pPr>
          </a:p>
          <a:p>
            <a:pPr>
              <a:lnSpc>
                <a:spcPts val="2760"/>
              </a:lnSpc>
              <a:spcBef>
                <a:spcPct val="0"/>
              </a:spcBef>
            </a:pPr>
            <a:r>
              <a:rPr lang="en-US" sz="2300">
                <a:solidFill>
                  <a:srgbClr val="FFFFFF"/>
                </a:solidFill>
                <a:latin typeface="Poppins Bold"/>
              </a:rPr>
              <a:t>Financial System Integration</a:t>
            </a:r>
          </a:p>
          <a:p>
            <a:pPr>
              <a:lnSpc>
                <a:spcPts val="2760"/>
              </a:lnSpc>
              <a:spcBef>
                <a:spcPct val="0"/>
              </a:spcBef>
            </a:pPr>
            <a:r>
              <a:rPr lang="en-US" sz="2300">
                <a:solidFill>
                  <a:srgbClr val="FFFFFF"/>
                </a:solidFill>
                <a:latin typeface="Poppins"/>
              </a:rPr>
              <a:t>Seamlessly integrate with financial systems for expense tracking and automation.</a:t>
            </a:r>
          </a:p>
          <a:p>
            <a:pPr>
              <a:lnSpc>
                <a:spcPts val="2760"/>
              </a:lnSpc>
              <a:spcBef>
                <a:spcPct val="0"/>
              </a:spcBef>
            </a:pPr>
          </a:p>
          <a:p>
            <a:pPr>
              <a:lnSpc>
                <a:spcPts val="2760"/>
              </a:lnSpc>
              <a:spcBef>
                <a:spcPct val="0"/>
              </a:spcBef>
            </a:pPr>
            <a:r>
              <a:rPr lang="en-US" sz="2300">
                <a:solidFill>
                  <a:srgbClr val="FFFFFF"/>
                </a:solidFill>
                <a:latin typeface="Poppins Bold"/>
              </a:rPr>
              <a:t>Automated Repayments</a:t>
            </a:r>
          </a:p>
          <a:p>
            <a:pPr>
              <a:lnSpc>
                <a:spcPts val="2760"/>
              </a:lnSpc>
              <a:spcBef>
                <a:spcPct val="0"/>
              </a:spcBef>
            </a:pPr>
            <a:r>
              <a:rPr lang="en-US" sz="2300">
                <a:solidFill>
                  <a:srgbClr val="FFFFFF"/>
                </a:solidFill>
                <a:latin typeface="Poppins"/>
              </a:rPr>
              <a:t>Implement automatic loan repayment options for efficiency.</a:t>
            </a:r>
          </a:p>
          <a:p>
            <a:pPr>
              <a:lnSpc>
                <a:spcPts val="2760"/>
              </a:lnSpc>
              <a:spcBef>
                <a:spcPct val="0"/>
              </a:spcBef>
            </a:pPr>
          </a:p>
          <a:p>
            <a:pPr>
              <a:lnSpc>
                <a:spcPts val="2760"/>
              </a:lnSpc>
              <a:spcBef>
                <a:spcPct val="0"/>
              </a:spcBef>
            </a:pPr>
            <a:r>
              <a:rPr lang="en-US" sz="2300">
                <a:solidFill>
                  <a:srgbClr val="FFFFFF"/>
                </a:solidFill>
                <a:latin typeface="Poppins Bold"/>
              </a:rPr>
              <a:t>AI-Powered Personalization</a:t>
            </a:r>
          </a:p>
          <a:p>
            <a:pPr>
              <a:lnSpc>
                <a:spcPts val="2760"/>
              </a:lnSpc>
              <a:spcBef>
                <a:spcPct val="0"/>
              </a:spcBef>
            </a:pPr>
            <a:r>
              <a:rPr lang="en-US" sz="2300">
                <a:solidFill>
                  <a:srgbClr val="FFFFFF"/>
                </a:solidFill>
                <a:latin typeface="Poppins"/>
              </a:rPr>
              <a:t>Utilize AI for tailored product recommendations, enhancing the shopping experience.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74884" y="2960215"/>
            <a:ext cx="1053357" cy="1053357"/>
          </a:xfrm>
          <a:custGeom>
            <a:avLst/>
            <a:gdLst/>
            <a:ahLst/>
            <a:cxnLst/>
            <a:rect r="r" b="b" t="t" l="l"/>
            <a:pathLst>
              <a:path h="1053357" w="1053357">
                <a:moveTo>
                  <a:pt x="0" y="0"/>
                </a:moveTo>
                <a:lnTo>
                  <a:pt x="1053357" y="0"/>
                </a:lnTo>
                <a:lnTo>
                  <a:pt x="1053357" y="1053357"/>
                </a:lnTo>
                <a:lnTo>
                  <a:pt x="0" y="10533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035170" y="3250301"/>
            <a:ext cx="8590754" cy="763270"/>
          </a:xfrm>
          <a:prstGeom prst="rect">
            <a:avLst/>
          </a:prstGeom>
        </p:spPr>
        <p:txBody>
          <a:bodyPr anchor="t" rtlCol="false" tIns="0" lIns="0" bIns="0" rIns="0">
            <a:spAutoFit/>
          </a:bodyPr>
          <a:lstStyle/>
          <a:p>
            <a:pPr>
              <a:lnSpc>
                <a:spcPts val="3079"/>
              </a:lnSpc>
            </a:pPr>
            <a:r>
              <a:rPr lang="en-US" sz="2199">
                <a:solidFill>
                  <a:srgbClr val="171616"/>
                </a:solidFill>
                <a:latin typeface="Open Sans"/>
              </a:rPr>
              <a:t>FRONTEND:- https://github.com/mounvip1525/LMS_Frontend</a:t>
            </a:r>
          </a:p>
          <a:p>
            <a:pPr>
              <a:lnSpc>
                <a:spcPts val="3079"/>
              </a:lnSpc>
              <a:spcBef>
                <a:spcPct val="0"/>
              </a:spcBef>
            </a:pPr>
            <a:r>
              <a:rPr lang="en-US" sz="2199">
                <a:solidFill>
                  <a:srgbClr val="171616"/>
                </a:solidFill>
                <a:latin typeface="Open Sans"/>
              </a:rPr>
              <a:t>BACKEND:- https://github.com/Badshah2507/LMS_BackEnd</a:t>
            </a:r>
          </a:p>
        </p:txBody>
      </p:sp>
      <p:sp>
        <p:nvSpPr>
          <p:cNvPr name="TextBox 4" id="4"/>
          <p:cNvSpPr txBox="true"/>
          <p:nvPr/>
        </p:nvSpPr>
        <p:spPr>
          <a:xfrm rot="0">
            <a:off x="1499915" y="3064887"/>
            <a:ext cx="1203294" cy="671514"/>
          </a:xfrm>
          <a:prstGeom prst="rect">
            <a:avLst/>
          </a:prstGeom>
        </p:spPr>
        <p:txBody>
          <a:bodyPr anchor="t" rtlCol="false" tIns="0" lIns="0" bIns="0" rIns="0">
            <a:spAutoFit/>
          </a:bodyPr>
          <a:lstStyle/>
          <a:p>
            <a:pPr algn="ctr">
              <a:lnSpc>
                <a:spcPts val="5512"/>
              </a:lnSpc>
              <a:spcBef>
                <a:spcPct val="0"/>
              </a:spcBef>
            </a:pPr>
            <a:r>
              <a:rPr lang="en-US" sz="3937">
                <a:solidFill>
                  <a:srgbClr val="FFFFFF"/>
                </a:solidFill>
                <a:latin typeface="Open Sans Bold"/>
              </a:rPr>
              <a:t>01</a:t>
            </a:r>
          </a:p>
        </p:txBody>
      </p:sp>
      <p:sp>
        <p:nvSpPr>
          <p:cNvPr name="TextBox 5" id="5"/>
          <p:cNvSpPr txBox="true"/>
          <p:nvPr/>
        </p:nvSpPr>
        <p:spPr>
          <a:xfrm rot="0">
            <a:off x="3035170" y="2742306"/>
            <a:ext cx="4873500" cy="448311"/>
          </a:xfrm>
          <a:prstGeom prst="rect">
            <a:avLst/>
          </a:prstGeom>
        </p:spPr>
        <p:txBody>
          <a:bodyPr anchor="t" rtlCol="false" tIns="0" lIns="0" bIns="0" rIns="0">
            <a:spAutoFit/>
          </a:bodyPr>
          <a:lstStyle/>
          <a:p>
            <a:pPr>
              <a:lnSpc>
                <a:spcPts val="3639"/>
              </a:lnSpc>
              <a:spcBef>
                <a:spcPct val="0"/>
              </a:spcBef>
            </a:pPr>
            <a:r>
              <a:rPr lang="en-US" sz="2599">
                <a:solidFill>
                  <a:srgbClr val="F66E1A"/>
                </a:solidFill>
                <a:latin typeface="Open Sans Bold"/>
              </a:rPr>
              <a:t>GITHUB</a:t>
            </a:r>
          </a:p>
        </p:txBody>
      </p:sp>
      <p:sp>
        <p:nvSpPr>
          <p:cNvPr name="TextBox 6" id="6"/>
          <p:cNvSpPr txBox="true"/>
          <p:nvPr/>
        </p:nvSpPr>
        <p:spPr>
          <a:xfrm rot="0">
            <a:off x="3422550" y="1390459"/>
            <a:ext cx="11442900" cy="952500"/>
          </a:xfrm>
          <a:prstGeom prst="rect">
            <a:avLst/>
          </a:prstGeom>
        </p:spPr>
        <p:txBody>
          <a:bodyPr anchor="t" rtlCol="false" tIns="0" lIns="0" bIns="0" rIns="0">
            <a:spAutoFit/>
          </a:bodyPr>
          <a:lstStyle/>
          <a:p>
            <a:pPr algn="ctr">
              <a:lnSpc>
                <a:spcPts val="7079"/>
              </a:lnSpc>
            </a:pPr>
            <a:r>
              <a:rPr lang="en-US" sz="5899">
                <a:solidFill>
                  <a:srgbClr val="171616"/>
                </a:solidFill>
                <a:latin typeface="Poppins Bold"/>
              </a:rPr>
              <a:t>REFERENCES &amp; LINKS</a:t>
            </a:r>
          </a:p>
        </p:txBody>
      </p:sp>
      <p:sp>
        <p:nvSpPr>
          <p:cNvPr name="Freeform 7" id="7"/>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
        <p:nvSpPr>
          <p:cNvPr name="TextBox 11" id="11"/>
          <p:cNvSpPr txBox="true"/>
          <p:nvPr/>
        </p:nvSpPr>
        <p:spPr>
          <a:xfrm rot="0">
            <a:off x="3035170" y="5064491"/>
            <a:ext cx="7914512" cy="372745"/>
          </a:xfrm>
          <a:prstGeom prst="rect">
            <a:avLst/>
          </a:prstGeom>
        </p:spPr>
        <p:txBody>
          <a:bodyPr anchor="t" rtlCol="false" tIns="0" lIns="0" bIns="0" rIns="0">
            <a:spAutoFit/>
          </a:bodyPr>
          <a:lstStyle/>
          <a:p>
            <a:pPr>
              <a:lnSpc>
                <a:spcPts val="3079"/>
              </a:lnSpc>
              <a:spcBef>
                <a:spcPct val="0"/>
              </a:spcBef>
            </a:pPr>
            <a:r>
              <a:rPr lang="en-US" sz="2199">
                <a:solidFill>
                  <a:srgbClr val="171616"/>
                </a:solidFill>
                <a:latin typeface="Open Sans"/>
              </a:rPr>
              <a:t>Trainer Name:- Rajashekar </a:t>
            </a:r>
          </a:p>
        </p:txBody>
      </p:sp>
      <p:sp>
        <p:nvSpPr>
          <p:cNvPr name="TextBox 12" id="12"/>
          <p:cNvSpPr txBox="true"/>
          <p:nvPr/>
        </p:nvSpPr>
        <p:spPr>
          <a:xfrm rot="0">
            <a:off x="3035170" y="4602431"/>
            <a:ext cx="5918601" cy="448311"/>
          </a:xfrm>
          <a:prstGeom prst="rect">
            <a:avLst/>
          </a:prstGeom>
        </p:spPr>
        <p:txBody>
          <a:bodyPr anchor="t" rtlCol="false" tIns="0" lIns="0" bIns="0" rIns="0">
            <a:spAutoFit/>
          </a:bodyPr>
          <a:lstStyle/>
          <a:p>
            <a:pPr>
              <a:lnSpc>
                <a:spcPts val="3639"/>
              </a:lnSpc>
              <a:spcBef>
                <a:spcPct val="0"/>
              </a:spcBef>
            </a:pPr>
            <a:r>
              <a:rPr lang="en-US" sz="2599">
                <a:solidFill>
                  <a:srgbClr val="F66E1A"/>
                </a:solidFill>
                <a:latin typeface="Open Sans Bold"/>
              </a:rPr>
              <a:t>VIRTUAL MENTORING SESSIONS</a:t>
            </a:r>
          </a:p>
        </p:txBody>
      </p:sp>
      <p:sp>
        <p:nvSpPr>
          <p:cNvPr name="TextBox 13" id="13"/>
          <p:cNvSpPr txBox="true"/>
          <p:nvPr/>
        </p:nvSpPr>
        <p:spPr>
          <a:xfrm rot="0">
            <a:off x="3110139" y="6166940"/>
            <a:ext cx="4873500" cy="448311"/>
          </a:xfrm>
          <a:prstGeom prst="rect">
            <a:avLst/>
          </a:prstGeom>
        </p:spPr>
        <p:txBody>
          <a:bodyPr anchor="t" rtlCol="false" tIns="0" lIns="0" bIns="0" rIns="0">
            <a:spAutoFit/>
          </a:bodyPr>
          <a:lstStyle/>
          <a:p>
            <a:pPr>
              <a:lnSpc>
                <a:spcPts val="3639"/>
              </a:lnSpc>
              <a:spcBef>
                <a:spcPct val="0"/>
              </a:spcBef>
            </a:pPr>
            <a:r>
              <a:rPr lang="en-US" sz="2599">
                <a:solidFill>
                  <a:srgbClr val="F66E1A"/>
                </a:solidFill>
                <a:latin typeface="Open Sans Bold"/>
              </a:rPr>
              <a:t>WEB MATERIAL</a:t>
            </a:r>
          </a:p>
        </p:txBody>
      </p:sp>
      <p:sp>
        <p:nvSpPr>
          <p:cNvPr name="TextBox 14" id="14"/>
          <p:cNvSpPr txBox="true"/>
          <p:nvPr/>
        </p:nvSpPr>
        <p:spPr>
          <a:xfrm rot="0">
            <a:off x="3110139" y="6712668"/>
            <a:ext cx="7914512" cy="1153795"/>
          </a:xfrm>
          <a:prstGeom prst="rect">
            <a:avLst/>
          </a:prstGeom>
        </p:spPr>
        <p:txBody>
          <a:bodyPr anchor="t" rtlCol="false" tIns="0" lIns="0" bIns="0" rIns="0">
            <a:spAutoFit/>
          </a:bodyPr>
          <a:lstStyle/>
          <a:p>
            <a:pPr>
              <a:lnSpc>
                <a:spcPts val="3079"/>
              </a:lnSpc>
            </a:pPr>
            <a:r>
              <a:rPr lang="en-US" sz="2199">
                <a:solidFill>
                  <a:srgbClr val="171616"/>
                </a:solidFill>
                <a:latin typeface="Open Sans"/>
              </a:rPr>
              <a:t>https://www.w3schools.com/react/default.asp</a:t>
            </a:r>
          </a:p>
          <a:p>
            <a:pPr>
              <a:lnSpc>
                <a:spcPts val="3079"/>
              </a:lnSpc>
            </a:pPr>
            <a:r>
              <a:rPr lang="en-US" sz="2199">
                <a:solidFill>
                  <a:srgbClr val="171616"/>
                </a:solidFill>
                <a:latin typeface="Open Sans"/>
              </a:rPr>
              <a:t>https://www.baeldung.com/spring-boot</a:t>
            </a:r>
          </a:p>
          <a:p>
            <a:pPr>
              <a:lnSpc>
                <a:spcPts val="3079"/>
              </a:lnSpc>
              <a:spcBef>
                <a:spcPct val="0"/>
              </a:spcBef>
            </a:pPr>
            <a:r>
              <a:rPr lang="en-US" sz="2199">
                <a:solidFill>
                  <a:srgbClr val="171616"/>
                </a:solidFill>
                <a:latin typeface="Open Sans"/>
              </a:rPr>
              <a:t>https://react-bootstrap.netlify.app/docs/components/</a:t>
            </a:r>
          </a:p>
        </p:txBody>
      </p:sp>
      <p:sp>
        <p:nvSpPr>
          <p:cNvPr name="Freeform 15" id="15"/>
          <p:cNvSpPr/>
          <p:nvPr/>
        </p:nvSpPr>
        <p:spPr>
          <a:xfrm flipH="false" flipV="false" rot="0">
            <a:off x="15394628" y="2807508"/>
            <a:ext cx="4671984" cy="4671984"/>
          </a:xfrm>
          <a:custGeom>
            <a:avLst/>
            <a:gdLst/>
            <a:ahLst/>
            <a:cxnLst/>
            <a:rect r="r" b="b" t="t" l="l"/>
            <a:pathLst>
              <a:path h="4671984" w="4671984">
                <a:moveTo>
                  <a:pt x="0" y="0"/>
                </a:moveTo>
                <a:lnTo>
                  <a:pt x="4671985" y="0"/>
                </a:lnTo>
                <a:lnTo>
                  <a:pt x="4671985" y="4671984"/>
                </a:lnTo>
                <a:lnTo>
                  <a:pt x="0" y="46719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5576673" y="7866464"/>
            <a:ext cx="1391836" cy="1391836"/>
          </a:xfrm>
          <a:custGeom>
            <a:avLst/>
            <a:gdLst/>
            <a:ahLst/>
            <a:cxnLst/>
            <a:rect r="r" b="b" t="t" l="l"/>
            <a:pathLst>
              <a:path h="1391836" w="1391836">
                <a:moveTo>
                  <a:pt x="0" y="0"/>
                </a:moveTo>
                <a:lnTo>
                  <a:pt x="1391837" y="0"/>
                </a:lnTo>
                <a:lnTo>
                  <a:pt x="1391837" y="1391836"/>
                </a:lnTo>
                <a:lnTo>
                  <a:pt x="0" y="139183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0">
            <a:off x="16894275" y="1301792"/>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false" flipV="false" rot="0">
            <a:off x="1574884" y="4659581"/>
            <a:ext cx="1053357" cy="1053357"/>
          </a:xfrm>
          <a:custGeom>
            <a:avLst/>
            <a:gdLst/>
            <a:ahLst/>
            <a:cxnLst/>
            <a:rect r="r" b="b" t="t" l="l"/>
            <a:pathLst>
              <a:path h="1053357" w="1053357">
                <a:moveTo>
                  <a:pt x="0" y="0"/>
                </a:moveTo>
                <a:lnTo>
                  <a:pt x="1053357" y="0"/>
                </a:lnTo>
                <a:lnTo>
                  <a:pt x="1053357" y="1053357"/>
                </a:lnTo>
                <a:lnTo>
                  <a:pt x="0" y="10533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9" id="19"/>
          <p:cNvSpPr txBox="true"/>
          <p:nvPr/>
        </p:nvSpPr>
        <p:spPr>
          <a:xfrm rot="0">
            <a:off x="1499915" y="4764253"/>
            <a:ext cx="1203294" cy="671514"/>
          </a:xfrm>
          <a:prstGeom prst="rect">
            <a:avLst/>
          </a:prstGeom>
        </p:spPr>
        <p:txBody>
          <a:bodyPr anchor="t" rtlCol="false" tIns="0" lIns="0" bIns="0" rIns="0">
            <a:spAutoFit/>
          </a:bodyPr>
          <a:lstStyle/>
          <a:p>
            <a:pPr algn="ctr">
              <a:lnSpc>
                <a:spcPts val="5512"/>
              </a:lnSpc>
              <a:spcBef>
                <a:spcPct val="0"/>
              </a:spcBef>
            </a:pPr>
            <a:r>
              <a:rPr lang="en-US" sz="3937">
                <a:solidFill>
                  <a:srgbClr val="FFFFFF"/>
                </a:solidFill>
                <a:latin typeface="Open Sans Bold"/>
              </a:rPr>
              <a:t>02</a:t>
            </a:r>
          </a:p>
        </p:txBody>
      </p:sp>
      <p:sp>
        <p:nvSpPr>
          <p:cNvPr name="Freeform 20" id="20"/>
          <p:cNvSpPr/>
          <p:nvPr/>
        </p:nvSpPr>
        <p:spPr>
          <a:xfrm flipH="false" flipV="false" rot="0">
            <a:off x="1574884" y="6360638"/>
            <a:ext cx="1053357" cy="1053357"/>
          </a:xfrm>
          <a:custGeom>
            <a:avLst/>
            <a:gdLst/>
            <a:ahLst/>
            <a:cxnLst/>
            <a:rect r="r" b="b" t="t" l="l"/>
            <a:pathLst>
              <a:path h="1053357" w="1053357">
                <a:moveTo>
                  <a:pt x="0" y="0"/>
                </a:moveTo>
                <a:lnTo>
                  <a:pt x="1053357" y="0"/>
                </a:lnTo>
                <a:lnTo>
                  <a:pt x="1053357" y="1053357"/>
                </a:lnTo>
                <a:lnTo>
                  <a:pt x="0" y="10533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1" id="21"/>
          <p:cNvSpPr txBox="true"/>
          <p:nvPr/>
        </p:nvSpPr>
        <p:spPr>
          <a:xfrm rot="0">
            <a:off x="1499915" y="6465310"/>
            <a:ext cx="1203294" cy="671514"/>
          </a:xfrm>
          <a:prstGeom prst="rect">
            <a:avLst/>
          </a:prstGeom>
        </p:spPr>
        <p:txBody>
          <a:bodyPr anchor="t" rtlCol="false" tIns="0" lIns="0" bIns="0" rIns="0">
            <a:spAutoFit/>
          </a:bodyPr>
          <a:lstStyle/>
          <a:p>
            <a:pPr algn="ctr">
              <a:lnSpc>
                <a:spcPts val="5512"/>
              </a:lnSpc>
              <a:spcBef>
                <a:spcPct val="0"/>
              </a:spcBef>
            </a:pPr>
            <a:r>
              <a:rPr lang="en-US" sz="3937">
                <a:solidFill>
                  <a:srgbClr val="FFFFFF"/>
                </a:solidFill>
                <a:latin typeface="Open Sans Bold"/>
              </a:rPr>
              <a:t>03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11" r="0" b="-9111"/>
            </a:stretch>
          </a:blipFill>
        </p:spPr>
      </p:sp>
      <p:sp>
        <p:nvSpPr>
          <p:cNvPr name="Freeform 3" id="3"/>
          <p:cNvSpPr/>
          <p:nvPr/>
        </p:nvSpPr>
        <p:spPr>
          <a:xfrm flipH="false" flipV="false" rot="0">
            <a:off x="14923308" y="-1307292"/>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Ultra-Bold"/>
              </a:rPr>
              <a:t>Thank You</a:t>
            </a:r>
          </a:p>
        </p:txBody>
      </p:sp>
      <p:sp>
        <p:nvSpPr>
          <p:cNvPr name="TextBox 5" id="5"/>
          <p:cNvSpPr txBox="true"/>
          <p:nvPr/>
        </p:nvSpPr>
        <p:spPr>
          <a:xfrm rot="0">
            <a:off x="4735488" y="5912111"/>
            <a:ext cx="8817024" cy="289848"/>
          </a:xfrm>
          <a:prstGeom prst="rect">
            <a:avLst/>
          </a:prstGeom>
        </p:spPr>
        <p:txBody>
          <a:bodyPr anchor="t" rtlCol="false" tIns="0" lIns="0" bIns="0" rIns="0">
            <a:spAutoFit/>
          </a:bodyPr>
          <a:lstStyle/>
          <a:p>
            <a:pPr algn="ctr">
              <a:lnSpc>
                <a:spcPts val="2466"/>
              </a:lnSpc>
              <a:spcBef>
                <a:spcPct val="0"/>
              </a:spcBef>
            </a:pPr>
            <a:r>
              <a:rPr lang="en-US" sz="1761" spc="1076">
                <a:solidFill>
                  <a:srgbClr val="F66E1A"/>
                </a:solidFill>
                <a:latin typeface="Open Sans"/>
              </a:rPr>
              <a:t>TEAM 1 - BATCH 2</a:t>
            </a:r>
          </a:p>
        </p:txBody>
      </p:sp>
      <p:sp>
        <p:nvSpPr>
          <p:cNvPr name="Freeform 6" id="6"/>
          <p:cNvSpPr/>
          <p:nvPr/>
        </p:nvSpPr>
        <p:spPr>
          <a:xfrm flipH="false" flipV="false" rot="0">
            <a:off x="-1307292" y="6922308"/>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2856594" y="1028700"/>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5465163" y="377629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4039570" y="7866464"/>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2229345" y="591720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1787373" y="1075097"/>
            <a:ext cx="2516085" cy="405766"/>
          </a:xfrm>
          <a:prstGeom prst="rect">
            <a:avLst/>
          </a:prstGeom>
        </p:spPr>
        <p:txBody>
          <a:bodyPr anchor="t" rtlCol="false" tIns="0" lIns="0" bIns="0" rIns="0">
            <a:spAutoFit/>
          </a:bodyPr>
          <a:lstStyle/>
          <a:p>
            <a:pPr>
              <a:lnSpc>
                <a:spcPts val="3359"/>
              </a:lnSpc>
              <a:spcBef>
                <a:spcPct val="0"/>
              </a:spcBef>
            </a:pPr>
            <a:r>
              <a:rPr lang="en-US" sz="2399">
                <a:solidFill>
                  <a:srgbClr val="FFFFFF"/>
                </a:solidFill>
                <a:latin typeface="Poppins Bold"/>
              </a:rPr>
              <a:t>LENDERS &amp; CO.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31787" y="514350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a:grpSpLocks noChangeAspect="true"/>
          </p:cNvGrpSpPr>
          <p:nvPr/>
        </p:nvGrpSpPr>
        <p:grpSpPr>
          <a:xfrm rot="0">
            <a:off x="1574884" y="2095389"/>
            <a:ext cx="6729803" cy="6729776"/>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15367" t="0" r="-15367" b="0"/>
              </a:stretch>
            </a:blipFill>
          </p:spPr>
        </p:sp>
      </p:grpSp>
      <p:sp>
        <p:nvSpPr>
          <p:cNvPr name="TextBox 7" id="7"/>
          <p:cNvSpPr txBox="true"/>
          <p:nvPr/>
        </p:nvSpPr>
        <p:spPr>
          <a:xfrm rot="0">
            <a:off x="1766881" y="1131303"/>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
        <p:nvSpPr>
          <p:cNvPr name="TextBox 8" id="8"/>
          <p:cNvSpPr txBox="true"/>
          <p:nvPr/>
        </p:nvSpPr>
        <p:spPr>
          <a:xfrm rot="0">
            <a:off x="9449155" y="2217122"/>
            <a:ext cx="6726842"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OUTLINE</a:t>
            </a:r>
          </a:p>
        </p:txBody>
      </p:sp>
      <p:sp>
        <p:nvSpPr>
          <p:cNvPr name="TextBox 9" id="9"/>
          <p:cNvSpPr txBox="true"/>
          <p:nvPr/>
        </p:nvSpPr>
        <p:spPr>
          <a:xfrm rot="0">
            <a:off x="9144000" y="3248007"/>
            <a:ext cx="8565751" cy="4855211"/>
          </a:xfrm>
          <a:prstGeom prst="rect">
            <a:avLst/>
          </a:prstGeom>
        </p:spPr>
        <p:txBody>
          <a:bodyPr anchor="t" rtlCol="false" tIns="0" lIns="0" bIns="0" rIns="0">
            <a:spAutoFit/>
          </a:bodyPr>
          <a:lstStyle/>
          <a:p>
            <a:pPr marL="669281" indent="-334641" lvl="1">
              <a:lnSpc>
                <a:spcPts val="4339"/>
              </a:lnSpc>
              <a:buFont typeface="Arial"/>
              <a:buChar char="•"/>
            </a:pPr>
            <a:r>
              <a:rPr lang="en-US" sz="3099">
                <a:solidFill>
                  <a:srgbClr val="171616"/>
                </a:solidFill>
                <a:latin typeface="Open Sans"/>
              </a:rPr>
              <a:t>INTRODUCTION</a:t>
            </a:r>
          </a:p>
          <a:p>
            <a:pPr marL="669281" indent="-334641" lvl="1">
              <a:lnSpc>
                <a:spcPts val="4339"/>
              </a:lnSpc>
              <a:buFont typeface="Arial"/>
              <a:buChar char="•"/>
            </a:pPr>
            <a:r>
              <a:rPr lang="en-US" sz="3099">
                <a:solidFill>
                  <a:srgbClr val="171616"/>
                </a:solidFill>
                <a:latin typeface="Open Sans"/>
              </a:rPr>
              <a:t>AIM &amp; OBJECTIVES</a:t>
            </a:r>
          </a:p>
          <a:p>
            <a:pPr marL="669281" indent="-334641" lvl="1">
              <a:lnSpc>
                <a:spcPts val="4339"/>
              </a:lnSpc>
              <a:buFont typeface="Arial"/>
              <a:buChar char="•"/>
            </a:pPr>
            <a:r>
              <a:rPr lang="en-US" sz="3099">
                <a:solidFill>
                  <a:srgbClr val="171616"/>
                </a:solidFill>
                <a:latin typeface="Open Sans"/>
              </a:rPr>
              <a:t>USER FEATURES</a:t>
            </a:r>
          </a:p>
          <a:p>
            <a:pPr marL="669281" indent="-334641" lvl="1">
              <a:lnSpc>
                <a:spcPts val="4339"/>
              </a:lnSpc>
              <a:buFont typeface="Arial"/>
              <a:buChar char="•"/>
            </a:pPr>
            <a:r>
              <a:rPr lang="en-US" sz="3099">
                <a:solidFill>
                  <a:srgbClr val="171616"/>
                </a:solidFill>
                <a:latin typeface="Open Sans"/>
              </a:rPr>
              <a:t>ADMIN FEATURES</a:t>
            </a:r>
          </a:p>
          <a:p>
            <a:pPr marL="669281" indent="-334641" lvl="1">
              <a:lnSpc>
                <a:spcPts val="4339"/>
              </a:lnSpc>
              <a:buFont typeface="Arial"/>
              <a:buChar char="•"/>
            </a:pPr>
            <a:r>
              <a:rPr lang="en-US" sz="3099">
                <a:solidFill>
                  <a:srgbClr val="171616"/>
                </a:solidFill>
                <a:latin typeface="Open Sans"/>
              </a:rPr>
              <a:t>TOOLS &amp; TECHNOLOGIES</a:t>
            </a:r>
          </a:p>
          <a:p>
            <a:pPr marL="669281" indent="-334641" lvl="1">
              <a:lnSpc>
                <a:spcPts val="4339"/>
              </a:lnSpc>
              <a:buFont typeface="Arial"/>
              <a:buChar char="•"/>
            </a:pPr>
            <a:r>
              <a:rPr lang="en-US" sz="3099">
                <a:solidFill>
                  <a:srgbClr val="171616"/>
                </a:solidFill>
                <a:latin typeface="Open Sans"/>
              </a:rPr>
              <a:t>UI SCREENSHOTS </a:t>
            </a:r>
          </a:p>
          <a:p>
            <a:pPr marL="669281" indent="-334641" lvl="1">
              <a:lnSpc>
                <a:spcPts val="4339"/>
              </a:lnSpc>
              <a:buFont typeface="Arial"/>
              <a:buChar char="•"/>
            </a:pPr>
            <a:r>
              <a:rPr lang="en-US" sz="3099">
                <a:solidFill>
                  <a:srgbClr val="171616"/>
                </a:solidFill>
                <a:latin typeface="Open Sans"/>
              </a:rPr>
              <a:t>TEST COVERAGE DETAILS</a:t>
            </a:r>
          </a:p>
          <a:p>
            <a:pPr marL="669281" indent="-334641" lvl="1">
              <a:lnSpc>
                <a:spcPts val="4339"/>
              </a:lnSpc>
              <a:buFont typeface="Arial"/>
              <a:buChar char="•"/>
            </a:pPr>
            <a:r>
              <a:rPr lang="en-US" sz="3099">
                <a:solidFill>
                  <a:srgbClr val="171616"/>
                </a:solidFill>
                <a:latin typeface="Open Sans"/>
              </a:rPr>
              <a:t>FUTURE SCOPE </a:t>
            </a:r>
          </a:p>
          <a:p>
            <a:pPr marL="669281" indent="-334641" lvl="1">
              <a:lnSpc>
                <a:spcPts val="4339"/>
              </a:lnSpc>
              <a:spcBef>
                <a:spcPct val="0"/>
              </a:spcBef>
              <a:buFont typeface="Arial"/>
              <a:buChar char="•"/>
            </a:pPr>
            <a:r>
              <a:rPr lang="en-US" sz="3099">
                <a:solidFill>
                  <a:srgbClr val="171616"/>
                </a:solidFill>
                <a:latin typeface="Open Sans"/>
              </a:rPr>
              <a:t>REFERENCES &amp; LINKS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5361371" y="1725075"/>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66881" y="1667925"/>
            <a:ext cx="6496040" cy="904875"/>
          </a:xfrm>
          <a:prstGeom prst="rect">
            <a:avLst/>
          </a:prstGeom>
        </p:spPr>
        <p:txBody>
          <a:bodyPr anchor="t" rtlCol="false" tIns="0" lIns="0" bIns="0" rIns="0">
            <a:spAutoFit/>
          </a:bodyPr>
          <a:lstStyle/>
          <a:p>
            <a:pPr>
              <a:lnSpc>
                <a:spcPts val="6720"/>
              </a:lnSpc>
            </a:pPr>
            <a:r>
              <a:rPr lang="en-US" sz="5600">
                <a:solidFill>
                  <a:srgbClr val="FFFFFF"/>
                </a:solidFill>
                <a:latin typeface="Poppins Bold"/>
              </a:rPr>
              <a:t>INTRODUCTION</a:t>
            </a:r>
          </a:p>
        </p:txBody>
      </p:sp>
      <p:sp>
        <p:nvSpPr>
          <p:cNvPr name="Freeform 4" id="4"/>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766881" y="1131303"/>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FFFFFF"/>
                </a:solidFill>
                <a:latin typeface="Poppins Bold"/>
              </a:rPr>
              <a:t>LENDERS &amp; CO.</a:t>
            </a:r>
          </a:p>
        </p:txBody>
      </p:sp>
      <p:sp>
        <p:nvSpPr>
          <p:cNvPr name="TextBox 7" id="7"/>
          <p:cNvSpPr txBox="true"/>
          <p:nvPr/>
        </p:nvSpPr>
        <p:spPr>
          <a:xfrm rot="0">
            <a:off x="1766881" y="2894932"/>
            <a:ext cx="13144460" cy="4705350"/>
          </a:xfrm>
          <a:prstGeom prst="rect">
            <a:avLst/>
          </a:prstGeom>
        </p:spPr>
        <p:txBody>
          <a:bodyPr anchor="t" rtlCol="false" tIns="0" lIns="0" bIns="0" rIns="0">
            <a:spAutoFit/>
          </a:bodyPr>
          <a:lstStyle/>
          <a:p>
            <a:pPr>
              <a:lnSpc>
                <a:spcPts val="3120"/>
              </a:lnSpc>
            </a:pPr>
            <a:r>
              <a:rPr lang="en-US" sz="2600">
                <a:solidFill>
                  <a:srgbClr val="FFFFFF"/>
                </a:solidFill>
                <a:latin typeface="Poppins"/>
              </a:rPr>
              <a:t>Lenders &amp; Co. introduces an innovative solution poised to transform the management of employee benefits at GIS Global. The solution is crafted with a focus on simplicity, aiming to streamline the way GIS Global employees handle their benefits. It places a strong emphasis on granting employees convenient access to GIS Global Mart, coupled with flexible loan options for a diverse range of purchases.</a:t>
            </a:r>
          </a:p>
          <a:p>
            <a:pPr>
              <a:lnSpc>
                <a:spcPts val="3120"/>
              </a:lnSpc>
            </a:pPr>
          </a:p>
          <a:p>
            <a:pPr>
              <a:lnSpc>
                <a:spcPts val="3120"/>
              </a:lnSpc>
              <a:spcBef>
                <a:spcPct val="0"/>
              </a:spcBef>
            </a:pPr>
            <a:r>
              <a:rPr lang="en-US" sz="2600">
                <a:solidFill>
                  <a:srgbClr val="FFFFFF"/>
                </a:solidFill>
                <a:latin typeface="Poppins"/>
              </a:rPr>
              <a:t>The primary objective here is to elevate the overall employee experience by simplifying benefit management and facilitating access to an array of product categories. In the following sections, we will delve into the key features and functionalities of this solution, demonstrating its effectiveness in making benefit management effortless for GIS Global employees.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783333" y="406065"/>
            <a:ext cx="951933" cy="951933"/>
          </a:xfrm>
          <a:custGeom>
            <a:avLst/>
            <a:gdLst/>
            <a:ahLst/>
            <a:cxnLst/>
            <a:rect r="r" b="b" t="t" l="l"/>
            <a:pathLst>
              <a:path h="951933" w="951933">
                <a:moveTo>
                  <a:pt x="0" y="0"/>
                </a:moveTo>
                <a:lnTo>
                  <a:pt x="951934" y="0"/>
                </a:lnTo>
                <a:lnTo>
                  <a:pt x="951934"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144000" y="632194"/>
            <a:ext cx="853819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OBJECTIVES</a:t>
            </a:r>
          </a:p>
        </p:txBody>
      </p:sp>
      <p:sp>
        <p:nvSpPr>
          <p:cNvPr name="Freeform 4" id="4"/>
          <p:cNvSpPr/>
          <p:nvPr/>
        </p:nvSpPr>
        <p:spPr>
          <a:xfrm flipH="false" flipV="false" rot="-5400000">
            <a:off x="7876847" y="-216564"/>
            <a:ext cx="7886736" cy="11830104"/>
          </a:xfrm>
          <a:custGeom>
            <a:avLst/>
            <a:gdLst/>
            <a:ahLst/>
            <a:cxnLst/>
            <a:rect r="r" b="b" t="t" l="l"/>
            <a:pathLst>
              <a:path h="11830104" w="7886736">
                <a:moveTo>
                  <a:pt x="0" y="0"/>
                </a:moveTo>
                <a:lnTo>
                  <a:pt x="7886736" y="0"/>
                </a:lnTo>
                <a:lnTo>
                  <a:pt x="7886736" y="11830104"/>
                </a:lnTo>
                <a:lnTo>
                  <a:pt x="0" y="11830104"/>
                </a:lnTo>
                <a:lnTo>
                  <a:pt x="0" y="0"/>
                </a:lnTo>
                <a:close/>
              </a:path>
            </a:pathLst>
          </a:custGeom>
          <a:blipFill>
            <a:blip r:embed="rId4">
              <a:extLst>
                <a:ext uri="{96DAC541-7B7A-43D3-8B79-37D633B846F1}">
                  <asvg:svgBlip xmlns:asvg="http://schemas.microsoft.com/office/drawing/2016/SVG/main" r:embed="rId5"/>
                </a:ext>
              </a:extLst>
            </a:blip>
            <a:stretch>
              <a:fillRect l="-24999" t="-30645" r="-25000" b="-30645"/>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1766881" y="1131303"/>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
        <p:nvSpPr>
          <p:cNvPr name="TextBox 8" id="8"/>
          <p:cNvSpPr txBox="true"/>
          <p:nvPr/>
        </p:nvSpPr>
        <p:spPr>
          <a:xfrm rot="0">
            <a:off x="1205735" y="3790950"/>
            <a:ext cx="3590546" cy="2686050"/>
          </a:xfrm>
          <a:prstGeom prst="rect">
            <a:avLst/>
          </a:prstGeom>
        </p:spPr>
        <p:txBody>
          <a:bodyPr anchor="t" rtlCol="false" tIns="0" lIns="0" bIns="0" rIns="0">
            <a:spAutoFit/>
          </a:bodyPr>
          <a:lstStyle/>
          <a:p>
            <a:pPr algn="ctr">
              <a:lnSpc>
                <a:spcPts val="2640"/>
              </a:lnSpc>
              <a:spcBef>
                <a:spcPct val="0"/>
              </a:spcBef>
            </a:pPr>
          </a:p>
          <a:p>
            <a:pPr algn="ctr">
              <a:lnSpc>
                <a:spcPts val="2640"/>
              </a:lnSpc>
              <a:spcBef>
                <a:spcPct val="0"/>
              </a:spcBef>
            </a:pPr>
            <a:r>
              <a:rPr lang="en-US" sz="2200">
                <a:solidFill>
                  <a:srgbClr val="000000"/>
                </a:solidFill>
                <a:latin typeface="Poppins"/>
              </a:rPr>
              <a:t>To develop user-friendly applications that streamline and enhance the management of employee benefits and loan programs for GIS Global.</a:t>
            </a:r>
          </a:p>
        </p:txBody>
      </p:sp>
      <p:sp>
        <p:nvSpPr>
          <p:cNvPr name="TextBox 9" id="9"/>
          <p:cNvSpPr txBox="true"/>
          <p:nvPr/>
        </p:nvSpPr>
        <p:spPr>
          <a:xfrm rot="0">
            <a:off x="6074654" y="1396081"/>
            <a:ext cx="11660613" cy="8105775"/>
          </a:xfrm>
          <a:prstGeom prst="rect">
            <a:avLst/>
          </a:prstGeom>
        </p:spPr>
        <p:txBody>
          <a:bodyPr anchor="t" rtlCol="false" tIns="0" lIns="0" bIns="0" rIns="0">
            <a:spAutoFit/>
          </a:bodyPr>
          <a:lstStyle/>
          <a:p>
            <a:pPr algn="ctr">
              <a:lnSpc>
                <a:spcPts val="2400"/>
              </a:lnSpc>
            </a:pPr>
          </a:p>
          <a:p>
            <a:pPr algn="ctr">
              <a:lnSpc>
                <a:spcPts val="2400"/>
              </a:lnSpc>
            </a:pPr>
          </a:p>
          <a:p>
            <a:pPr algn="ctr">
              <a:lnSpc>
                <a:spcPts val="2400"/>
              </a:lnSpc>
            </a:pPr>
          </a:p>
          <a:p>
            <a:pPr marL="539767" indent="-269884" lvl="1">
              <a:lnSpc>
                <a:spcPts val="3000"/>
              </a:lnSpc>
              <a:buFont typeface="Arial"/>
              <a:buChar char="•"/>
            </a:pPr>
            <a:r>
              <a:rPr lang="en-US" sz="2500">
                <a:solidFill>
                  <a:srgbClr val="FFFFFF"/>
                </a:solidFill>
                <a:latin typeface="Poppins"/>
              </a:rPr>
              <a:t>Enable GIS Global employees to easily access and apply for various loan cards and benefits.</a:t>
            </a:r>
          </a:p>
          <a:p>
            <a:pPr>
              <a:lnSpc>
                <a:spcPts val="3000"/>
              </a:lnSpc>
            </a:pPr>
          </a:p>
          <a:p>
            <a:pPr marL="539767" indent="-269884" lvl="1">
              <a:lnSpc>
                <a:spcPts val="3000"/>
              </a:lnSpc>
              <a:buFont typeface="Arial"/>
              <a:buChar char="•"/>
            </a:pPr>
            <a:r>
              <a:rPr lang="en-US" sz="2500">
                <a:solidFill>
                  <a:srgbClr val="FFFFFF"/>
                </a:solidFill>
                <a:latin typeface="Poppins"/>
              </a:rPr>
              <a:t>Provide administrators with efficient tools for managing user data, loan cards, and benefits.</a:t>
            </a:r>
          </a:p>
          <a:p>
            <a:pPr>
              <a:lnSpc>
                <a:spcPts val="3000"/>
              </a:lnSpc>
            </a:pPr>
          </a:p>
          <a:p>
            <a:pPr marL="539767" indent="-269884" lvl="1">
              <a:lnSpc>
                <a:spcPts val="3000"/>
              </a:lnSpc>
              <a:buFont typeface="Arial"/>
              <a:buChar char="•"/>
            </a:pPr>
            <a:r>
              <a:rPr lang="en-US" sz="2500">
                <a:solidFill>
                  <a:srgbClr val="FFFFFF"/>
                </a:solidFill>
                <a:latin typeface="Poppins"/>
              </a:rPr>
              <a:t>Ensure data accuracy, security, and accessibility through robust backend and frontend systems.</a:t>
            </a:r>
          </a:p>
          <a:p>
            <a:pPr>
              <a:lnSpc>
                <a:spcPts val="3000"/>
              </a:lnSpc>
            </a:pPr>
          </a:p>
          <a:p>
            <a:pPr marL="539767" indent="-269884" lvl="1">
              <a:lnSpc>
                <a:spcPts val="3000"/>
              </a:lnSpc>
              <a:buFont typeface="Arial"/>
              <a:buChar char="•"/>
            </a:pPr>
            <a:r>
              <a:rPr lang="en-US" sz="2500">
                <a:solidFill>
                  <a:srgbClr val="FFFFFF"/>
                </a:solidFill>
                <a:latin typeface="Poppins"/>
              </a:rPr>
              <a:t>Enhance the overall employee experience by simplifying benefit applications and approvals.</a:t>
            </a:r>
          </a:p>
          <a:p>
            <a:pPr>
              <a:lnSpc>
                <a:spcPts val="3000"/>
              </a:lnSpc>
            </a:pPr>
          </a:p>
          <a:p>
            <a:pPr marL="539767" indent="-269884" lvl="1">
              <a:lnSpc>
                <a:spcPts val="3000"/>
              </a:lnSpc>
              <a:buFont typeface="Arial"/>
              <a:buChar char="•"/>
            </a:pPr>
            <a:r>
              <a:rPr lang="en-US" sz="2500">
                <a:solidFill>
                  <a:srgbClr val="FFFFFF"/>
                </a:solidFill>
                <a:latin typeface="Poppins"/>
              </a:rPr>
              <a:t>Support future scalability and integration with GIS Global's existing systems for seamless operations.</a:t>
            </a:r>
          </a:p>
          <a:p>
            <a:pPr>
              <a:lnSpc>
                <a:spcPts val="3000"/>
              </a:lnSpc>
            </a:pPr>
          </a:p>
          <a:p>
            <a:pPr marL="539767" indent="-269884" lvl="1">
              <a:lnSpc>
                <a:spcPts val="3000"/>
              </a:lnSpc>
              <a:buFont typeface="Arial"/>
              <a:buChar char="•"/>
            </a:pPr>
            <a:r>
              <a:rPr lang="en-US" sz="2500">
                <a:solidFill>
                  <a:srgbClr val="FFFFFF"/>
                </a:solidFill>
                <a:latin typeface="Poppins"/>
              </a:rPr>
              <a:t>These objectives collectively aim to improve the efficiency and effectiveness of GIS Global's employee benefits and loan management processes.</a:t>
            </a:r>
          </a:p>
          <a:p>
            <a:pPr>
              <a:lnSpc>
                <a:spcPts val="2400"/>
              </a:lnSpc>
              <a:spcBef>
                <a:spcPct val="0"/>
              </a:spcBef>
            </a:pPr>
          </a:p>
        </p:txBody>
      </p:sp>
      <p:sp>
        <p:nvSpPr>
          <p:cNvPr name="TextBox 10" id="10"/>
          <p:cNvSpPr txBox="true"/>
          <p:nvPr/>
        </p:nvSpPr>
        <p:spPr>
          <a:xfrm rot="0">
            <a:off x="2157529" y="3186707"/>
            <a:ext cx="1755281"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AIM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TextBox 2" id="2"/>
          <p:cNvSpPr txBox="true"/>
          <p:nvPr/>
        </p:nvSpPr>
        <p:spPr>
          <a:xfrm rot="0">
            <a:off x="6500577" y="1386619"/>
            <a:ext cx="6496040" cy="904875"/>
          </a:xfrm>
          <a:prstGeom prst="rect">
            <a:avLst/>
          </a:prstGeom>
        </p:spPr>
        <p:txBody>
          <a:bodyPr anchor="t" rtlCol="false" tIns="0" lIns="0" bIns="0" rIns="0">
            <a:spAutoFit/>
          </a:bodyPr>
          <a:lstStyle/>
          <a:p>
            <a:pPr>
              <a:lnSpc>
                <a:spcPts val="6720"/>
              </a:lnSpc>
            </a:pPr>
            <a:r>
              <a:rPr lang="en-US" sz="5600">
                <a:solidFill>
                  <a:srgbClr val="FFFFFF"/>
                </a:solidFill>
                <a:latin typeface="Poppins Bold"/>
              </a:rPr>
              <a:t>USER FEATURES</a:t>
            </a:r>
          </a:p>
        </p:txBody>
      </p:sp>
      <p:sp>
        <p:nvSpPr>
          <p:cNvPr name="Freeform 3" id="3"/>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FFFFFF"/>
                </a:solidFill>
                <a:latin typeface="Poppins Bold"/>
              </a:rPr>
              <a:t>LENDERS &amp; CO.</a:t>
            </a:r>
          </a:p>
        </p:txBody>
      </p:sp>
      <p:sp>
        <p:nvSpPr>
          <p:cNvPr name="Freeform 6" id="6"/>
          <p:cNvSpPr/>
          <p:nvPr/>
        </p:nvSpPr>
        <p:spPr>
          <a:xfrm flipH="false" flipV="false" rot="-5400000">
            <a:off x="1780330" y="1684945"/>
            <a:ext cx="3253609" cy="5247756"/>
          </a:xfrm>
          <a:custGeom>
            <a:avLst/>
            <a:gdLst/>
            <a:ahLst/>
            <a:cxnLst/>
            <a:rect r="r" b="b" t="t" l="l"/>
            <a:pathLst>
              <a:path h="5247756" w="3253609">
                <a:moveTo>
                  <a:pt x="0" y="0"/>
                </a:moveTo>
                <a:lnTo>
                  <a:pt x="3253608" y="0"/>
                </a:lnTo>
                <a:lnTo>
                  <a:pt x="3253608"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1397850" y="3199075"/>
            <a:ext cx="3653578"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User-friendly Interface</a:t>
            </a:r>
          </a:p>
        </p:txBody>
      </p:sp>
      <p:sp>
        <p:nvSpPr>
          <p:cNvPr name="TextBox 8" id="8"/>
          <p:cNvSpPr txBox="true"/>
          <p:nvPr/>
        </p:nvSpPr>
        <p:spPr>
          <a:xfrm rot="0">
            <a:off x="1397850" y="3832466"/>
            <a:ext cx="3992750" cy="1092835"/>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offers an intuitive and user-friendly interface, making it easy for GIS Global employees to navigate and utilize its features.</a:t>
            </a:r>
          </a:p>
        </p:txBody>
      </p:sp>
      <p:sp>
        <p:nvSpPr>
          <p:cNvPr name="Freeform 9" id="9"/>
          <p:cNvSpPr/>
          <p:nvPr/>
        </p:nvSpPr>
        <p:spPr>
          <a:xfrm flipH="false" flipV="false" rot="-5400000">
            <a:off x="1783041" y="5357654"/>
            <a:ext cx="3253609" cy="5247756"/>
          </a:xfrm>
          <a:custGeom>
            <a:avLst/>
            <a:gdLst/>
            <a:ahLst/>
            <a:cxnLst/>
            <a:rect r="r" b="b" t="t" l="l"/>
            <a:pathLst>
              <a:path h="5247756" w="3253609">
                <a:moveTo>
                  <a:pt x="0" y="0"/>
                </a:moveTo>
                <a:lnTo>
                  <a:pt x="3253609" y="0"/>
                </a:lnTo>
                <a:lnTo>
                  <a:pt x="3253609"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400561" y="6871784"/>
            <a:ext cx="3653578"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Flexible Loan Options</a:t>
            </a:r>
          </a:p>
        </p:txBody>
      </p:sp>
      <p:sp>
        <p:nvSpPr>
          <p:cNvPr name="TextBox 11" id="11"/>
          <p:cNvSpPr txBox="true"/>
          <p:nvPr/>
        </p:nvSpPr>
        <p:spPr>
          <a:xfrm rot="0">
            <a:off x="1400561" y="7505174"/>
            <a:ext cx="3992750" cy="1092835"/>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provides flexible loan options tailored to different purchase categories, accommodating a wide range of employee needs.</a:t>
            </a:r>
          </a:p>
        </p:txBody>
      </p:sp>
      <p:sp>
        <p:nvSpPr>
          <p:cNvPr name="Freeform 12" id="12"/>
          <p:cNvSpPr/>
          <p:nvPr/>
        </p:nvSpPr>
        <p:spPr>
          <a:xfrm flipH="false" flipV="false" rot="-5400000">
            <a:off x="7658091" y="1684945"/>
            <a:ext cx="3253609" cy="5247756"/>
          </a:xfrm>
          <a:custGeom>
            <a:avLst/>
            <a:gdLst/>
            <a:ahLst/>
            <a:cxnLst/>
            <a:rect r="r" b="b" t="t" l="l"/>
            <a:pathLst>
              <a:path h="5247756" w="3253609">
                <a:moveTo>
                  <a:pt x="0" y="0"/>
                </a:moveTo>
                <a:lnTo>
                  <a:pt x="3253609" y="0"/>
                </a:lnTo>
                <a:lnTo>
                  <a:pt x="3253609"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7275611" y="3199075"/>
            <a:ext cx="4384276"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Login and Credential Validation</a:t>
            </a:r>
          </a:p>
        </p:txBody>
      </p:sp>
      <p:sp>
        <p:nvSpPr>
          <p:cNvPr name="TextBox 14" id="14"/>
          <p:cNvSpPr txBox="true"/>
          <p:nvPr/>
        </p:nvSpPr>
        <p:spPr>
          <a:xfrm rot="0">
            <a:off x="7275611" y="3832466"/>
            <a:ext cx="3992750" cy="816610"/>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allows users to securely log in, ensuring that only authorized personnel can access the system.</a:t>
            </a:r>
          </a:p>
        </p:txBody>
      </p:sp>
      <p:sp>
        <p:nvSpPr>
          <p:cNvPr name="Freeform 15" id="15"/>
          <p:cNvSpPr/>
          <p:nvPr/>
        </p:nvSpPr>
        <p:spPr>
          <a:xfrm flipH="false" flipV="false" rot="-5400000">
            <a:off x="7645182" y="5357654"/>
            <a:ext cx="3253609" cy="5247756"/>
          </a:xfrm>
          <a:custGeom>
            <a:avLst/>
            <a:gdLst/>
            <a:ahLst/>
            <a:cxnLst/>
            <a:rect r="r" b="b" t="t" l="l"/>
            <a:pathLst>
              <a:path h="5247756" w="3253609">
                <a:moveTo>
                  <a:pt x="0" y="0"/>
                </a:moveTo>
                <a:lnTo>
                  <a:pt x="3253608" y="0"/>
                </a:lnTo>
                <a:lnTo>
                  <a:pt x="3253608"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7262702" y="6871784"/>
            <a:ext cx="3653578"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Loan Card Management</a:t>
            </a:r>
          </a:p>
        </p:txBody>
      </p:sp>
      <p:sp>
        <p:nvSpPr>
          <p:cNvPr name="TextBox 17" id="17"/>
          <p:cNvSpPr txBox="true"/>
          <p:nvPr/>
        </p:nvSpPr>
        <p:spPr>
          <a:xfrm rot="0">
            <a:off x="7262702" y="7505174"/>
            <a:ext cx="3992750" cy="1092835"/>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offers a comprehensive loan card management system, enabling users to view, manage, and monitor their loan cards.</a:t>
            </a:r>
          </a:p>
        </p:txBody>
      </p:sp>
      <p:sp>
        <p:nvSpPr>
          <p:cNvPr name="Freeform 18" id="18"/>
          <p:cNvSpPr/>
          <p:nvPr/>
        </p:nvSpPr>
        <p:spPr>
          <a:xfrm flipH="false" flipV="false" rot="-5400000">
            <a:off x="13534497" y="1684945"/>
            <a:ext cx="3253609" cy="5247756"/>
          </a:xfrm>
          <a:custGeom>
            <a:avLst/>
            <a:gdLst/>
            <a:ahLst/>
            <a:cxnLst/>
            <a:rect r="r" b="b" t="t" l="l"/>
            <a:pathLst>
              <a:path h="5247756" w="3253609">
                <a:moveTo>
                  <a:pt x="0" y="0"/>
                </a:moveTo>
                <a:lnTo>
                  <a:pt x="3253609" y="0"/>
                </a:lnTo>
                <a:lnTo>
                  <a:pt x="3253609"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9" id="19"/>
          <p:cNvSpPr txBox="true"/>
          <p:nvPr/>
        </p:nvSpPr>
        <p:spPr>
          <a:xfrm rot="0">
            <a:off x="13152017" y="3199075"/>
            <a:ext cx="3653578"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Loan Application</a:t>
            </a:r>
          </a:p>
        </p:txBody>
      </p:sp>
      <p:sp>
        <p:nvSpPr>
          <p:cNvPr name="TextBox 20" id="20"/>
          <p:cNvSpPr txBox="true"/>
          <p:nvPr/>
        </p:nvSpPr>
        <p:spPr>
          <a:xfrm rot="0">
            <a:off x="13152017" y="3832466"/>
            <a:ext cx="3992750" cy="1092835"/>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Loan Application Employees can easily apply for a loan within the application, simplifying the process of acquiring funds for various purchases.</a:t>
            </a:r>
          </a:p>
        </p:txBody>
      </p:sp>
      <p:sp>
        <p:nvSpPr>
          <p:cNvPr name="Freeform 21" id="21"/>
          <p:cNvSpPr/>
          <p:nvPr/>
        </p:nvSpPr>
        <p:spPr>
          <a:xfrm flipH="false" flipV="false" rot="-5400000">
            <a:off x="13534497" y="5357654"/>
            <a:ext cx="3253609" cy="5247756"/>
          </a:xfrm>
          <a:custGeom>
            <a:avLst/>
            <a:gdLst/>
            <a:ahLst/>
            <a:cxnLst/>
            <a:rect r="r" b="b" t="t" l="l"/>
            <a:pathLst>
              <a:path h="5247756" w="3253609">
                <a:moveTo>
                  <a:pt x="0" y="0"/>
                </a:moveTo>
                <a:lnTo>
                  <a:pt x="3253609" y="0"/>
                </a:lnTo>
                <a:lnTo>
                  <a:pt x="3253609" y="5247756"/>
                </a:lnTo>
                <a:lnTo>
                  <a:pt x="0" y="52477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2" id="22"/>
          <p:cNvSpPr txBox="true"/>
          <p:nvPr/>
        </p:nvSpPr>
        <p:spPr>
          <a:xfrm rot="0">
            <a:off x="13152017" y="6871784"/>
            <a:ext cx="3653578" cy="358775"/>
          </a:xfrm>
          <a:prstGeom prst="rect">
            <a:avLst/>
          </a:prstGeom>
        </p:spPr>
        <p:txBody>
          <a:bodyPr anchor="t" rtlCol="false" tIns="0" lIns="0" bIns="0" rIns="0">
            <a:spAutoFit/>
          </a:bodyPr>
          <a:lstStyle/>
          <a:p>
            <a:pPr>
              <a:lnSpc>
                <a:spcPts val="2799"/>
              </a:lnSpc>
              <a:spcBef>
                <a:spcPct val="0"/>
              </a:spcBef>
            </a:pPr>
            <a:r>
              <a:rPr lang="en-US" sz="1999">
                <a:solidFill>
                  <a:srgbClr val="FFFFFF"/>
                </a:solidFill>
                <a:latin typeface="Poppins Bold"/>
              </a:rPr>
              <a:t>Item Purchase Tracking</a:t>
            </a:r>
          </a:p>
        </p:txBody>
      </p:sp>
      <p:sp>
        <p:nvSpPr>
          <p:cNvPr name="TextBox 23" id="23"/>
          <p:cNvSpPr txBox="true"/>
          <p:nvPr/>
        </p:nvSpPr>
        <p:spPr>
          <a:xfrm rot="0">
            <a:off x="13152017" y="7505174"/>
            <a:ext cx="3992750" cy="1092835"/>
          </a:xfrm>
          <a:prstGeom prst="rect">
            <a:avLst/>
          </a:prstGeom>
        </p:spPr>
        <p:txBody>
          <a:bodyPr anchor="t" rtlCol="false" tIns="0" lIns="0" bIns="0" rIns="0">
            <a:spAutoFit/>
          </a:bodyPr>
          <a:lstStyle/>
          <a:p>
            <a:pPr>
              <a:lnSpc>
                <a:spcPts val="2239"/>
              </a:lnSpc>
              <a:spcBef>
                <a:spcPct val="0"/>
              </a:spcBef>
            </a:pPr>
            <a:r>
              <a:rPr lang="en-US" sz="1599">
                <a:solidFill>
                  <a:srgbClr val="FFFFFF"/>
                </a:solidFill>
                <a:latin typeface="Open Sans"/>
              </a:rPr>
              <a:t>Users can easily track and view all the items they've purchased using their loan cards, providing transparency and accountability.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04934" y="-3863475"/>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579114" y="4876800"/>
            <a:ext cx="4151426" cy="2613026"/>
          </a:xfrm>
          <a:prstGeom prst="rect">
            <a:avLst/>
          </a:prstGeom>
        </p:spPr>
        <p:txBody>
          <a:bodyPr anchor="t" rtlCol="false" tIns="0" lIns="0" bIns="0" rIns="0">
            <a:spAutoFit/>
          </a:bodyPr>
          <a:lstStyle/>
          <a:p>
            <a:pPr algn="ctr">
              <a:lnSpc>
                <a:spcPts val="3499"/>
              </a:lnSpc>
              <a:spcBef>
                <a:spcPct val="0"/>
              </a:spcBef>
            </a:pPr>
            <a:r>
              <a:rPr lang="en-US" sz="2499">
                <a:solidFill>
                  <a:srgbClr val="171616"/>
                </a:solidFill>
                <a:latin typeface="Open Sans"/>
              </a:rPr>
              <a:t>Simplifies the process of managing customer data, enabling administrators to add, edit, and maintain essential information with ease.</a:t>
            </a:r>
          </a:p>
        </p:txBody>
      </p:sp>
      <p:sp>
        <p:nvSpPr>
          <p:cNvPr name="TextBox 5" id="5"/>
          <p:cNvSpPr txBox="true"/>
          <p:nvPr/>
        </p:nvSpPr>
        <p:spPr>
          <a:xfrm rot="0">
            <a:off x="1397850" y="3230080"/>
            <a:ext cx="4288243" cy="1047751"/>
          </a:xfrm>
          <a:prstGeom prst="rect">
            <a:avLst/>
          </a:prstGeom>
        </p:spPr>
        <p:txBody>
          <a:bodyPr anchor="t" rtlCol="false" tIns="0" lIns="0" bIns="0" rIns="0">
            <a:spAutoFit/>
          </a:bodyPr>
          <a:lstStyle/>
          <a:p>
            <a:pPr algn="ctr">
              <a:lnSpc>
                <a:spcPts val="4199"/>
              </a:lnSpc>
              <a:spcBef>
                <a:spcPct val="0"/>
              </a:spcBef>
            </a:pPr>
            <a:r>
              <a:rPr lang="en-US" sz="2999">
                <a:solidFill>
                  <a:srgbClr val="F66E1A"/>
                </a:solidFill>
                <a:latin typeface="Poppins Bold"/>
              </a:rPr>
              <a:t>Efficient Customer Data Management</a:t>
            </a:r>
          </a:p>
        </p:txBody>
      </p:sp>
      <p:sp>
        <p:nvSpPr>
          <p:cNvPr name="TextBox 6" id="6"/>
          <p:cNvSpPr txBox="true"/>
          <p:nvPr/>
        </p:nvSpPr>
        <p:spPr>
          <a:xfrm rot="0">
            <a:off x="7302165" y="4876800"/>
            <a:ext cx="4479251" cy="3051175"/>
          </a:xfrm>
          <a:prstGeom prst="rect">
            <a:avLst/>
          </a:prstGeom>
        </p:spPr>
        <p:txBody>
          <a:bodyPr anchor="t" rtlCol="false" tIns="0" lIns="0" bIns="0" rIns="0">
            <a:spAutoFit/>
          </a:bodyPr>
          <a:lstStyle/>
          <a:p>
            <a:pPr algn="ctr">
              <a:lnSpc>
                <a:spcPts val="3499"/>
              </a:lnSpc>
              <a:spcBef>
                <a:spcPct val="0"/>
              </a:spcBef>
            </a:pPr>
            <a:r>
              <a:rPr lang="en-US" sz="2499">
                <a:solidFill>
                  <a:srgbClr val="171616"/>
                </a:solidFill>
                <a:latin typeface="Open Sans"/>
              </a:rPr>
              <a:t>Administrators have complete control over loan cards, allowing them to efficiently oversee and manage loans, including adding, deleting, or updating loan cards as needed.</a:t>
            </a:r>
          </a:p>
        </p:txBody>
      </p:sp>
      <p:sp>
        <p:nvSpPr>
          <p:cNvPr name="TextBox 7" id="7"/>
          <p:cNvSpPr txBox="true"/>
          <p:nvPr/>
        </p:nvSpPr>
        <p:spPr>
          <a:xfrm rot="0">
            <a:off x="7127774" y="3211031"/>
            <a:ext cx="4527579" cy="1076325"/>
          </a:xfrm>
          <a:prstGeom prst="rect">
            <a:avLst/>
          </a:prstGeom>
        </p:spPr>
        <p:txBody>
          <a:bodyPr anchor="t" rtlCol="false" tIns="0" lIns="0" bIns="0" rIns="0">
            <a:spAutoFit/>
          </a:bodyPr>
          <a:lstStyle/>
          <a:p>
            <a:pPr algn="ctr">
              <a:lnSpc>
                <a:spcPts val="4200"/>
              </a:lnSpc>
              <a:spcBef>
                <a:spcPct val="0"/>
              </a:spcBef>
            </a:pPr>
            <a:r>
              <a:rPr lang="en-US" sz="3000">
                <a:solidFill>
                  <a:srgbClr val="F66E1A"/>
                </a:solidFill>
                <a:latin typeface="Poppins Bold"/>
              </a:rPr>
              <a:t>Comprehensive Loan Card Control</a:t>
            </a:r>
          </a:p>
        </p:txBody>
      </p:sp>
      <p:sp>
        <p:nvSpPr>
          <p:cNvPr name="TextBox 8" id="8"/>
          <p:cNvSpPr txBox="true"/>
          <p:nvPr/>
        </p:nvSpPr>
        <p:spPr>
          <a:xfrm rot="0">
            <a:off x="13353041" y="4876800"/>
            <a:ext cx="3902029" cy="3051175"/>
          </a:xfrm>
          <a:prstGeom prst="rect">
            <a:avLst/>
          </a:prstGeom>
        </p:spPr>
        <p:txBody>
          <a:bodyPr anchor="t" rtlCol="false" tIns="0" lIns="0" bIns="0" rIns="0">
            <a:spAutoFit/>
          </a:bodyPr>
          <a:lstStyle/>
          <a:p>
            <a:pPr algn="ctr">
              <a:lnSpc>
                <a:spcPts val="3499"/>
              </a:lnSpc>
              <a:spcBef>
                <a:spcPct val="0"/>
              </a:spcBef>
            </a:pPr>
            <a:r>
              <a:rPr lang="en-US" sz="2499">
                <a:solidFill>
                  <a:srgbClr val="171616"/>
                </a:solidFill>
                <a:latin typeface="Open Sans"/>
              </a:rPr>
              <a:t>Simplifies item management, making it easy for administrators to maintain the catalog of available products, ensuring it remains up-to-date and accurate.</a:t>
            </a:r>
          </a:p>
        </p:txBody>
      </p:sp>
      <p:sp>
        <p:nvSpPr>
          <p:cNvPr name="TextBox 9" id="9"/>
          <p:cNvSpPr txBox="true"/>
          <p:nvPr/>
        </p:nvSpPr>
        <p:spPr>
          <a:xfrm rot="0">
            <a:off x="12289145" y="3220555"/>
            <a:ext cx="5439752" cy="1076325"/>
          </a:xfrm>
          <a:prstGeom prst="rect">
            <a:avLst/>
          </a:prstGeom>
        </p:spPr>
        <p:txBody>
          <a:bodyPr anchor="t" rtlCol="false" tIns="0" lIns="0" bIns="0" rIns="0">
            <a:spAutoFit/>
          </a:bodyPr>
          <a:lstStyle/>
          <a:p>
            <a:pPr algn="ctr">
              <a:lnSpc>
                <a:spcPts val="4200"/>
              </a:lnSpc>
              <a:spcBef>
                <a:spcPct val="0"/>
              </a:spcBef>
            </a:pPr>
            <a:r>
              <a:rPr lang="en-US" sz="3000">
                <a:solidFill>
                  <a:srgbClr val="F66E1A"/>
                </a:solidFill>
                <a:latin typeface="Poppins Bold"/>
              </a:rPr>
              <a:t>Streamlined Item Catalog Maintenance</a:t>
            </a:r>
          </a:p>
        </p:txBody>
      </p:sp>
      <p:sp>
        <p:nvSpPr>
          <p:cNvPr name="TextBox 10" id="10"/>
          <p:cNvSpPr txBox="true"/>
          <p:nvPr/>
        </p:nvSpPr>
        <p:spPr>
          <a:xfrm rot="0">
            <a:off x="1766881" y="1535737"/>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ADMIN FEATURES</a:t>
            </a:r>
          </a:p>
        </p:txBody>
      </p:sp>
      <p:sp>
        <p:nvSpPr>
          <p:cNvPr name="Freeform 11" id="11"/>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
        <p:nvSpPr>
          <p:cNvPr name="Freeform 14" id="14"/>
          <p:cNvSpPr/>
          <p:nvPr/>
        </p:nvSpPr>
        <p:spPr>
          <a:xfrm flipH="false" flipV="false" rot="0">
            <a:off x="3087477" y="826135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16303137" y="788010"/>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1397850" y="8356601"/>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FFFFFF"/>
                </a:solidFill>
                <a:latin typeface="Poppins Bold"/>
              </a:rPr>
              <a:t>LENDERS &amp; CO.</a:t>
            </a:r>
          </a:p>
        </p:txBody>
      </p:sp>
      <p:sp>
        <p:nvSpPr>
          <p:cNvPr name="TextBox 5" id="5"/>
          <p:cNvSpPr txBox="true"/>
          <p:nvPr/>
        </p:nvSpPr>
        <p:spPr>
          <a:xfrm rot="0">
            <a:off x="5079819" y="2914650"/>
            <a:ext cx="10056137" cy="6343650"/>
          </a:xfrm>
          <a:prstGeom prst="rect">
            <a:avLst/>
          </a:prstGeom>
        </p:spPr>
        <p:txBody>
          <a:bodyPr anchor="t" rtlCol="false" tIns="0" lIns="0" bIns="0" rIns="0">
            <a:spAutoFit/>
          </a:bodyPr>
          <a:lstStyle/>
          <a:p>
            <a:pPr marL="690893" indent="-345447" lvl="1">
              <a:lnSpc>
                <a:spcPts val="3840"/>
              </a:lnSpc>
              <a:spcBef>
                <a:spcPct val="0"/>
              </a:spcBef>
              <a:buFont typeface="Arial"/>
              <a:buChar char="•"/>
            </a:pPr>
            <a:r>
              <a:rPr lang="en-US" sz="3200">
                <a:solidFill>
                  <a:srgbClr val="FFFFFF"/>
                </a:solidFill>
                <a:latin typeface="Poppins"/>
              </a:rPr>
              <a:t>Databases: MariaDB</a:t>
            </a:r>
          </a:p>
          <a:p>
            <a:pPr marL="690893" indent="-345447" lvl="1">
              <a:lnSpc>
                <a:spcPts val="3840"/>
              </a:lnSpc>
              <a:spcBef>
                <a:spcPct val="0"/>
              </a:spcBef>
              <a:buFont typeface="Arial"/>
              <a:buChar char="•"/>
            </a:pPr>
            <a:r>
              <a:rPr lang="en-US" sz="3200">
                <a:solidFill>
                  <a:srgbClr val="FFFFFF"/>
                </a:solidFill>
                <a:latin typeface="Poppins"/>
              </a:rPr>
              <a:t>Presentation Layers: React</a:t>
            </a:r>
          </a:p>
          <a:p>
            <a:pPr marL="690893" indent="-345447" lvl="1">
              <a:lnSpc>
                <a:spcPts val="3840"/>
              </a:lnSpc>
              <a:spcBef>
                <a:spcPct val="0"/>
              </a:spcBef>
              <a:buFont typeface="Arial"/>
              <a:buChar char="•"/>
            </a:pPr>
            <a:r>
              <a:rPr lang="en-US" sz="3200">
                <a:solidFill>
                  <a:srgbClr val="FFFFFF"/>
                </a:solidFill>
                <a:latin typeface="Poppins"/>
              </a:rPr>
              <a:t>Backend Processing: Springboot</a:t>
            </a:r>
          </a:p>
          <a:p>
            <a:pPr marL="690893" indent="-345447" lvl="1">
              <a:lnSpc>
                <a:spcPts val="3840"/>
              </a:lnSpc>
              <a:spcBef>
                <a:spcPct val="0"/>
              </a:spcBef>
              <a:buFont typeface="Arial"/>
              <a:buChar char="•"/>
            </a:pPr>
            <a:r>
              <a:rPr lang="en-US" sz="3200">
                <a:solidFill>
                  <a:srgbClr val="FFFFFF"/>
                </a:solidFill>
                <a:latin typeface="Poppins"/>
              </a:rPr>
              <a:t>Database Connectivity: Spring Data JPA</a:t>
            </a:r>
          </a:p>
          <a:p>
            <a:pPr marL="690893" indent="-345447" lvl="1">
              <a:lnSpc>
                <a:spcPts val="3840"/>
              </a:lnSpc>
              <a:spcBef>
                <a:spcPct val="0"/>
              </a:spcBef>
              <a:buFont typeface="Arial"/>
              <a:buChar char="•"/>
            </a:pPr>
            <a:r>
              <a:rPr lang="en-US" sz="3200">
                <a:solidFill>
                  <a:srgbClr val="FFFFFF"/>
                </a:solidFill>
                <a:latin typeface="Poppins"/>
              </a:rPr>
              <a:t>Version Control Systems: Git</a:t>
            </a:r>
          </a:p>
          <a:p>
            <a:pPr marL="690893" indent="-345447" lvl="1">
              <a:lnSpc>
                <a:spcPts val="3840"/>
              </a:lnSpc>
              <a:spcBef>
                <a:spcPct val="0"/>
              </a:spcBef>
              <a:buFont typeface="Arial"/>
              <a:buChar char="•"/>
            </a:pPr>
            <a:r>
              <a:rPr lang="en-US" sz="3200">
                <a:solidFill>
                  <a:srgbClr val="FFFFFF"/>
                </a:solidFill>
                <a:latin typeface="Poppins"/>
              </a:rPr>
              <a:t>Build Tools: Maven</a:t>
            </a:r>
          </a:p>
          <a:p>
            <a:pPr marL="690893" indent="-345447" lvl="1">
              <a:lnSpc>
                <a:spcPts val="3840"/>
              </a:lnSpc>
              <a:spcBef>
                <a:spcPct val="0"/>
              </a:spcBef>
              <a:buFont typeface="Arial"/>
              <a:buChar char="•"/>
            </a:pPr>
            <a:r>
              <a:rPr lang="en-US" sz="3200">
                <a:solidFill>
                  <a:srgbClr val="FFFFFF"/>
                </a:solidFill>
                <a:latin typeface="Poppins"/>
              </a:rPr>
              <a:t>Integrated Development Environments: VS Code and Eclipse</a:t>
            </a:r>
          </a:p>
          <a:p>
            <a:pPr marL="690893" indent="-345447" lvl="1">
              <a:lnSpc>
                <a:spcPts val="3840"/>
              </a:lnSpc>
              <a:spcBef>
                <a:spcPct val="0"/>
              </a:spcBef>
              <a:buFont typeface="Arial"/>
              <a:buChar char="•"/>
            </a:pPr>
            <a:r>
              <a:rPr lang="en-US" sz="3200">
                <a:solidFill>
                  <a:srgbClr val="FFFFFF"/>
                </a:solidFill>
                <a:latin typeface="Poppins"/>
              </a:rPr>
              <a:t>API Testing: Postman</a:t>
            </a:r>
          </a:p>
          <a:p>
            <a:pPr marL="690893" indent="-345447" lvl="1">
              <a:lnSpc>
                <a:spcPts val="3840"/>
              </a:lnSpc>
              <a:spcBef>
                <a:spcPct val="0"/>
              </a:spcBef>
              <a:buFont typeface="Arial"/>
              <a:buChar char="•"/>
            </a:pPr>
            <a:r>
              <a:rPr lang="en-US" sz="3200">
                <a:solidFill>
                  <a:srgbClr val="FFFFFF"/>
                </a:solidFill>
                <a:latin typeface="Poppins"/>
              </a:rPr>
              <a:t>Database Management: HeidiSQL</a:t>
            </a:r>
          </a:p>
          <a:p>
            <a:pPr marL="690893" indent="-345447" lvl="1">
              <a:lnSpc>
                <a:spcPts val="3840"/>
              </a:lnSpc>
              <a:spcBef>
                <a:spcPct val="0"/>
              </a:spcBef>
              <a:buFont typeface="Arial"/>
              <a:buChar char="•"/>
            </a:pPr>
            <a:r>
              <a:rPr lang="en-US" sz="3200">
                <a:solidFill>
                  <a:srgbClr val="FFFFFF"/>
                </a:solidFill>
                <a:latin typeface="Poppins"/>
              </a:rPr>
              <a:t>Testing Frameworks: JUnit and Mockito</a:t>
            </a:r>
          </a:p>
          <a:p>
            <a:pPr>
              <a:lnSpc>
                <a:spcPts val="3840"/>
              </a:lnSpc>
              <a:spcBef>
                <a:spcPct val="0"/>
              </a:spcBef>
            </a:pPr>
          </a:p>
          <a:p>
            <a:pPr>
              <a:lnSpc>
                <a:spcPts val="3840"/>
              </a:lnSpc>
              <a:spcBef>
                <a:spcPct val="0"/>
              </a:spcBef>
            </a:pPr>
          </a:p>
        </p:txBody>
      </p:sp>
      <p:sp>
        <p:nvSpPr>
          <p:cNvPr name="Freeform 6" id="6"/>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1983913" y="795093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1983913" y="-4220241"/>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3023011" y="2083846"/>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5215330" y="1725787"/>
            <a:ext cx="8431122" cy="904875"/>
          </a:xfrm>
          <a:prstGeom prst="rect">
            <a:avLst/>
          </a:prstGeom>
        </p:spPr>
        <p:txBody>
          <a:bodyPr anchor="t" rtlCol="false" tIns="0" lIns="0" bIns="0" rIns="0">
            <a:spAutoFit/>
          </a:bodyPr>
          <a:lstStyle/>
          <a:p>
            <a:pPr>
              <a:lnSpc>
                <a:spcPts val="6720"/>
              </a:lnSpc>
            </a:pPr>
            <a:r>
              <a:rPr lang="en-US" sz="5600">
                <a:solidFill>
                  <a:srgbClr val="FFFFFF"/>
                </a:solidFill>
                <a:latin typeface="Poppins Bold"/>
              </a:rPr>
              <a:t>Tools &amp; Technologies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51435" y="2870253"/>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83761" y="3138661"/>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About Page</a:t>
            </a:r>
          </a:p>
        </p:txBody>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28700" y="755608"/>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205735" y="905836"/>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766881" y="858211"/>
            <a:ext cx="2536577" cy="405766"/>
          </a:xfrm>
          <a:prstGeom prst="rect">
            <a:avLst/>
          </a:prstGeom>
        </p:spPr>
        <p:txBody>
          <a:bodyPr anchor="t" rtlCol="false" tIns="0" lIns="0" bIns="0" rIns="0">
            <a:spAutoFit/>
          </a:bodyPr>
          <a:lstStyle/>
          <a:p>
            <a:pPr>
              <a:lnSpc>
                <a:spcPts val="3359"/>
              </a:lnSpc>
              <a:spcBef>
                <a:spcPct val="0"/>
              </a:spcBef>
            </a:pPr>
            <a:r>
              <a:rPr lang="en-US" sz="2399">
                <a:solidFill>
                  <a:srgbClr val="171616"/>
                </a:solidFill>
                <a:latin typeface="Poppins Bold"/>
              </a:rPr>
              <a:t>LENDERS &amp; CO.</a:t>
            </a:r>
          </a:p>
        </p:txBody>
      </p:sp>
      <p:sp>
        <p:nvSpPr>
          <p:cNvPr name="Freeform 8" id="8"/>
          <p:cNvSpPr/>
          <p:nvPr/>
        </p:nvSpPr>
        <p:spPr>
          <a:xfrm flipH="false" flipV="false" rot="0">
            <a:off x="9196106" y="2870253"/>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9190652" y="3138661"/>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Add Customer</a:t>
            </a:r>
          </a:p>
        </p:txBody>
      </p:sp>
      <p:sp>
        <p:nvSpPr>
          <p:cNvPr name="Freeform 10" id="10"/>
          <p:cNvSpPr/>
          <p:nvPr/>
        </p:nvSpPr>
        <p:spPr>
          <a:xfrm flipH="false" flipV="false" rot="0">
            <a:off x="5324459" y="2870253"/>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5247566" y="3138661"/>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Login Page</a:t>
            </a:r>
          </a:p>
        </p:txBody>
      </p:sp>
      <p:sp>
        <p:nvSpPr>
          <p:cNvPr name="Freeform 12" id="12"/>
          <p:cNvSpPr/>
          <p:nvPr/>
        </p:nvSpPr>
        <p:spPr>
          <a:xfrm flipH="false" flipV="false" rot="0">
            <a:off x="1485272" y="4347505"/>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417598" y="4615913"/>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All Items</a:t>
            </a:r>
          </a:p>
        </p:txBody>
      </p:sp>
      <p:sp>
        <p:nvSpPr>
          <p:cNvPr name="Freeform 14" id="14"/>
          <p:cNvSpPr/>
          <p:nvPr/>
        </p:nvSpPr>
        <p:spPr>
          <a:xfrm flipH="false" flipV="false" rot="0">
            <a:off x="13096136" y="2870253"/>
            <a:ext cx="3485193" cy="1096252"/>
          </a:xfrm>
          <a:custGeom>
            <a:avLst/>
            <a:gdLst/>
            <a:ahLst/>
            <a:cxnLst/>
            <a:rect r="r" b="b" t="t" l="l"/>
            <a:pathLst>
              <a:path h="1096252" w="3485193">
                <a:moveTo>
                  <a:pt x="0" y="0"/>
                </a:moveTo>
                <a:lnTo>
                  <a:pt x="3485194" y="0"/>
                </a:lnTo>
                <a:lnTo>
                  <a:pt x="3485194"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13062299" y="3138661"/>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All Customer</a:t>
            </a:r>
          </a:p>
        </p:txBody>
      </p:sp>
      <p:sp>
        <p:nvSpPr>
          <p:cNvPr name="Freeform 16" id="16"/>
          <p:cNvSpPr/>
          <p:nvPr/>
        </p:nvSpPr>
        <p:spPr>
          <a:xfrm flipH="false" flipV="false" rot="0">
            <a:off x="13202718" y="4347505"/>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13135044" y="4615913"/>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Add Item</a:t>
            </a:r>
          </a:p>
        </p:txBody>
      </p:sp>
      <p:sp>
        <p:nvSpPr>
          <p:cNvPr name="Freeform 18" id="18"/>
          <p:cNvSpPr/>
          <p:nvPr/>
        </p:nvSpPr>
        <p:spPr>
          <a:xfrm flipH="false" flipV="false" rot="0">
            <a:off x="9297426" y="4347505"/>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9" id="19"/>
          <p:cNvSpPr txBox="true"/>
          <p:nvPr/>
        </p:nvSpPr>
        <p:spPr>
          <a:xfrm rot="0">
            <a:off x="9229752" y="4615913"/>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All Loans</a:t>
            </a:r>
          </a:p>
        </p:txBody>
      </p:sp>
      <p:sp>
        <p:nvSpPr>
          <p:cNvPr name="Freeform 20" id="20"/>
          <p:cNvSpPr/>
          <p:nvPr/>
        </p:nvSpPr>
        <p:spPr>
          <a:xfrm flipH="false" flipV="false" rot="0">
            <a:off x="5392134" y="4347505"/>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1" id="21"/>
          <p:cNvSpPr txBox="true"/>
          <p:nvPr/>
        </p:nvSpPr>
        <p:spPr>
          <a:xfrm rot="0">
            <a:off x="5324459" y="4615913"/>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Add Loan</a:t>
            </a:r>
          </a:p>
        </p:txBody>
      </p:sp>
      <p:sp>
        <p:nvSpPr>
          <p:cNvPr name="TextBox 22" id="22"/>
          <p:cNvSpPr txBox="true"/>
          <p:nvPr/>
        </p:nvSpPr>
        <p:spPr>
          <a:xfrm rot="0">
            <a:off x="-1807576" y="1698678"/>
            <a:ext cx="11171677" cy="733425"/>
          </a:xfrm>
          <a:prstGeom prst="rect">
            <a:avLst/>
          </a:prstGeom>
        </p:spPr>
        <p:txBody>
          <a:bodyPr anchor="t" rtlCol="false" tIns="0" lIns="0" bIns="0" rIns="0">
            <a:spAutoFit/>
          </a:bodyPr>
          <a:lstStyle/>
          <a:p>
            <a:pPr algn="ctr">
              <a:lnSpc>
                <a:spcPts val="5400"/>
              </a:lnSpc>
            </a:pPr>
            <a:r>
              <a:rPr lang="en-US" sz="4500">
                <a:solidFill>
                  <a:srgbClr val="171616"/>
                </a:solidFill>
                <a:latin typeface="Poppins Bold"/>
              </a:rPr>
              <a:t>ADMIN MODULES</a:t>
            </a:r>
          </a:p>
        </p:txBody>
      </p:sp>
      <p:sp>
        <p:nvSpPr>
          <p:cNvPr name="TextBox 23" id="23"/>
          <p:cNvSpPr txBox="true"/>
          <p:nvPr/>
        </p:nvSpPr>
        <p:spPr>
          <a:xfrm rot="0">
            <a:off x="-1941925" y="5753319"/>
            <a:ext cx="11171677" cy="733425"/>
          </a:xfrm>
          <a:prstGeom prst="rect">
            <a:avLst/>
          </a:prstGeom>
        </p:spPr>
        <p:txBody>
          <a:bodyPr anchor="t" rtlCol="false" tIns="0" lIns="0" bIns="0" rIns="0">
            <a:spAutoFit/>
          </a:bodyPr>
          <a:lstStyle/>
          <a:p>
            <a:pPr algn="ctr">
              <a:lnSpc>
                <a:spcPts val="5400"/>
              </a:lnSpc>
            </a:pPr>
            <a:r>
              <a:rPr lang="en-US" sz="4500">
                <a:solidFill>
                  <a:srgbClr val="171616"/>
                </a:solidFill>
                <a:latin typeface="Poppins Bold"/>
              </a:rPr>
              <a:t>USER MODULES</a:t>
            </a:r>
          </a:p>
        </p:txBody>
      </p:sp>
      <p:sp>
        <p:nvSpPr>
          <p:cNvPr name="Freeform 24" id="24"/>
          <p:cNvSpPr/>
          <p:nvPr/>
        </p:nvSpPr>
        <p:spPr>
          <a:xfrm flipH="false" flipV="false" rot="0">
            <a:off x="1485272" y="6843932"/>
            <a:ext cx="3485193" cy="1096252"/>
          </a:xfrm>
          <a:custGeom>
            <a:avLst/>
            <a:gdLst/>
            <a:ahLst/>
            <a:cxnLst/>
            <a:rect r="r" b="b" t="t" l="l"/>
            <a:pathLst>
              <a:path h="1096252" w="3485193">
                <a:moveTo>
                  <a:pt x="0" y="0"/>
                </a:moveTo>
                <a:lnTo>
                  <a:pt x="3485193" y="0"/>
                </a:lnTo>
                <a:lnTo>
                  <a:pt x="3485193" y="1096251"/>
                </a:lnTo>
                <a:lnTo>
                  <a:pt x="0" y="10962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5" id="25"/>
          <p:cNvSpPr txBox="true"/>
          <p:nvPr/>
        </p:nvSpPr>
        <p:spPr>
          <a:xfrm rot="0">
            <a:off x="1485272" y="7112340"/>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About Page</a:t>
            </a:r>
          </a:p>
        </p:txBody>
      </p:sp>
      <p:sp>
        <p:nvSpPr>
          <p:cNvPr name="Freeform 26" id="26"/>
          <p:cNvSpPr/>
          <p:nvPr/>
        </p:nvSpPr>
        <p:spPr>
          <a:xfrm flipH="false" flipV="false" rot="0">
            <a:off x="5459808" y="6843932"/>
            <a:ext cx="3485193" cy="1096252"/>
          </a:xfrm>
          <a:custGeom>
            <a:avLst/>
            <a:gdLst/>
            <a:ahLst/>
            <a:cxnLst/>
            <a:rect r="r" b="b" t="t" l="l"/>
            <a:pathLst>
              <a:path h="1096252" w="3485193">
                <a:moveTo>
                  <a:pt x="0" y="0"/>
                </a:moveTo>
                <a:lnTo>
                  <a:pt x="3485193" y="0"/>
                </a:lnTo>
                <a:lnTo>
                  <a:pt x="3485193" y="1096251"/>
                </a:lnTo>
                <a:lnTo>
                  <a:pt x="0" y="10962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7" id="27"/>
          <p:cNvSpPr txBox="true"/>
          <p:nvPr/>
        </p:nvSpPr>
        <p:spPr>
          <a:xfrm rot="0">
            <a:off x="5392134" y="7112340"/>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Login Page</a:t>
            </a:r>
          </a:p>
        </p:txBody>
      </p:sp>
      <p:sp>
        <p:nvSpPr>
          <p:cNvPr name="Freeform 28" id="28"/>
          <p:cNvSpPr/>
          <p:nvPr/>
        </p:nvSpPr>
        <p:spPr>
          <a:xfrm flipH="false" flipV="false" rot="0">
            <a:off x="9364101" y="6920132"/>
            <a:ext cx="3485193" cy="1096252"/>
          </a:xfrm>
          <a:custGeom>
            <a:avLst/>
            <a:gdLst/>
            <a:ahLst/>
            <a:cxnLst/>
            <a:rect r="r" b="b" t="t" l="l"/>
            <a:pathLst>
              <a:path h="1096252" w="3485193">
                <a:moveTo>
                  <a:pt x="0" y="0"/>
                </a:moveTo>
                <a:lnTo>
                  <a:pt x="3485193" y="0"/>
                </a:lnTo>
                <a:lnTo>
                  <a:pt x="3485193" y="1096251"/>
                </a:lnTo>
                <a:lnTo>
                  <a:pt x="0" y="10962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9" id="29"/>
          <p:cNvSpPr txBox="true"/>
          <p:nvPr/>
        </p:nvSpPr>
        <p:spPr>
          <a:xfrm rot="0">
            <a:off x="9364101" y="7188540"/>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Apply Loan</a:t>
            </a:r>
          </a:p>
        </p:txBody>
      </p:sp>
      <p:sp>
        <p:nvSpPr>
          <p:cNvPr name="Freeform 30" id="30"/>
          <p:cNvSpPr/>
          <p:nvPr/>
        </p:nvSpPr>
        <p:spPr>
          <a:xfrm flipH="false" flipV="false" rot="0">
            <a:off x="1547493" y="8321183"/>
            <a:ext cx="3485193" cy="1096252"/>
          </a:xfrm>
          <a:custGeom>
            <a:avLst/>
            <a:gdLst/>
            <a:ahLst/>
            <a:cxnLst/>
            <a:rect r="r" b="b" t="t" l="l"/>
            <a:pathLst>
              <a:path h="1096252" w="3485193">
                <a:moveTo>
                  <a:pt x="0" y="0"/>
                </a:moveTo>
                <a:lnTo>
                  <a:pt x="3485193" y="0"/>
                </a:lnTo>
                <a:lnTo>
                  <a:pt x="3485193" y="1096252"/>
                </a:lnTo>
                <a:lnTo>
                  <a:pt x="0" y="1096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1" id="31"/>
          <p:cNvSpPr txBox="true"/>
          <p:nvPr/>
        </p:nvSpPr>
        <p:spPr>
          <a:xfrm rot="0">
            <a:off x="1479818" y="8589591"/>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Items Bought</a:t>
            </a:r>
          </a:p>
        </p:txBody>
      </p:sp>
      <p:sp>
        <p:nvSpPr>
          <p:cNvPr name="Freeform 32" id="32"/>
          <p:cNvSpPr/>
          <p:nvPr/>
        </p:nvSpPr>
        <p:spPr>
          <a:xfrm flipH="false" flipV="false" rot="0">
            <a:off x="13403742" y="6920132"/>
            <a:ext cx="3485193" cy="1096252"/>
          </a:xfrm>
          <a:custGeom>
            <a:avLst/>
            <a:gdLst/>
            <a:ahLst/>
            <a:cxnLst/>
            <a:rect r="r" b="b" t="t" l="l"/>
            <a:pathLst>
              <a:path h="1096252" w="3485193">
                <a:moveTo>
                  <a:pt x="0" y="0"/>
                </a:moveTo>
                <a:lnTo>
                  <a:pt x="3485193" y="0"/>
                </a:lnTo>
                <a:lnTo>
                  <a:pt x="3485193" y="1096251"/>
                </a:lnTo>
                <a:lnTo>
                  <a:pt x="0" y="10962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3" id="33"/>
          <p:cNvSpPr txBox="true"/>
          <p:nvPr/>
        </p:nvSpPr>
        <p:spPr>
          <a:xfrm rot="0">
            <a:off x="13268394" y="7196357"/>
            <a:ext cx="3485193" cy="511811"/>
          </a:xfrm>
          <a:prstGeom prst="rect">
            <a:avLst/>
          </a:prstGeom>
        </p:spPr>
        <p:txBody>
          <a:bodyPr anchor="t" rtlCol="false" tIns="0" lIns="0" bIns="0" rIns="0">
            <a:spAutoFit/>
          </a:bodyPr>
          <a:lstStyle/>
          <a:p>
            <a:pPr algn="ctr">
              <a:lnSpc>
                <a:spcPts val="4339"/>
              </a:lnSpc>
              <a:spcBef>
                <a:spcPct val="0"/>
              </a:spcBef>
            </a:pPr>
            <a:r>
              <a:rPr lang="en-US" sz="3099">
                <a:solidFill>
                  <a:srgbClr val="FFFFFF"/>
                </a:solidFill>
                <a:latin typeface="Open Sans Bold"/>
              </a:rPr>
              <a:t>View Loans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41078" y="1794827"/>
            <a:ext cx="15005845" cy="7590457"/>
          </a:xfrm>
          <a:custGeom>
            <a:avLst/>
            <a:gdLst/>
            <a:ahLst/>
            <a:cxnLst/>
            <a:rect r="r" b="b" t="t" l="l"/>
            <a:pathLst>
              <a:path h="7590457" w="15005845">
                <a:moveTo>
                  <a:pt x="0" y="0"/>
                </a:moveTo>
                <a:lnTo>
                  <a:pt x="15005844" y="0"/>
                </a:lnTo>
                <a:lnTo>
                  <a:pt x="15005844" y="7590457"/>
                </a:lnTo>
                <a:lnTo>
                  <a:pt x="0" y="7590457"/>
                </a:lnTo>
                <a:lnTo>
                  <a:pt x="0" y="0"/>
                </a:lnTo>
                <a:close/>
              </a:path>
            </a:pathLst>
          </a:custGeom>
          <a:blipFill>
            <a:blip r:embed="rId2"/>
            <a:stretch>
              <a:fillRect l="0" t="0" r="0" b="0"/>
            </a:stretch>
          </a:blipFill>
        </p:spPr>
      </p:sp>
      <p:sp>
        <p:nvSpPr>
          <p:cNvPr name="TextBox 3" id="3"/>
          <p:cNvSpPr txBox="true"/>
          <p:nvPr/>
        </p:nvSpPr>
        <p:spPr>
          <a:xfrm rot="0">
            <a:off x="1641078" y="392737"/>
            <a:ext cx="642518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About Page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DAFv0cVo1bg</dc:identifier>
  <dcterms:modified xsi:type="dcterms:W3CDTF">2011-08-01T06:04:30Z</dcterms:modified>
  <cp:revision>1</cp:revision>
  <dc:title>Capstone Project</dc:title>
</cp:coreProperties>
</file>

<file path=docProps/thumbnail.jpeg>
</file>